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7" r:id="rId2"/>
    <p:sldId id="261" r:id="rId3"/>
    <p:sldId id="282" r:id="rId4"/>
    <p:sldId id="262" r:id="rId5"/>
    <p:sldId id="265" r:id="rId6"/>
    <p:sldId id="284" r:id="rId7"/>
    <p:sldId id="267" r:id="rId8"/>
    <p:sldId id="295" r:id="rId9"/>
    <p:sldId id="266" r:id="rId10"/>
    <p:sldId id="276" r:id="rId11"/>
    <p:sldId id="275" r:id="rId12"/>
    <p:sldId id="268" r:id="rId13"/>
    <p:sldId id="294" r:id="rId14"/>
    <p:sldId id="269" r:id="rId15"/>
    <p:sldId id="270" r:id="rId16"/>
    <p:sldId id="271" r:id="rId17"/>
    <p:sldId id="273" r:id="rId18"/>
    <p:sldId id="272" r:id="rId19"/>
    <p:sldId id="286" r:id="rId20"/>
    <p:sldId id="285" r:id="rId21"/>
    <p:sldId id="287" r:id="rId22"/>
    <p:sldId id="288" r:id="rId23"/>
    <p:sldId id="291" r:id="rId24"/>
    <p:sldId id="289" r:id="rId25"/>
    <p:sldId id="293" r:id="rId26"/>
    <p:sldId id="280" r:id="rId27"/>
    <p:sldId id="279" r:id="rId28"/>
    <p:sldId id="260" r:id="rId29"/>
    <p:sldId id="278" r:id="rId30"/>
    <p:sldId id="281" r:id="rId31"/>
    <p:sldId id="283" r:id="rId32"/>
    <p:sldId id="292" r:id="rId33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3FFFD-C098-4740-BA83-AF7494E26753}">
          <p14:sldIdLst>
            <p14:sldId id="257"/>
            <p14:sldId id="261"/>
            <p14:sldId id="282"/>
            <p14:sldId id="262"/>
          </p14:sldIdLst>
        </p14:section>
        <p14:section name="Poincare/Tangles" id="{CBA75B26-9A0C-41DC-AD40-8109AFD62EBF}">
          <p14:sldIdLst>
            <p14:sldId id="265"/>
            <p14:sldId id="284"/>
            <p14:sldId id="267"/>
            <p14:sldId id="295"/>
          </p14:sldIdLst>
        </p14:section>
        <p14:section name="ToyBox" id="{C5D53E5E-22ED-49B9-93C3-990FEE822451}">
          <p14:sldIdLst>
            <p14:sldId id="266"/>
            <p14:sldId id="276"/>
            <p14:sldId id="275"/>
            <p14:sldId id="268"/>
          </p14:sldIdLst>
        </p14:section>
        <p14:section name="Manifold" id="{2FBF0FA8-CE94-4B59-A45E-85BE2BB66D43}">
          <p14:sldIdLst>
            <p14:sldId id="294"/>
            <p14:sldId id="269"/>
            <p14:sldId id="270"/>
          </p14:sldIdLst>
        </p14:section>
        <p14:section name="Action principle/Turnstile area" id="{0712A139-6389-4DD6-A429-46F3098D5004}">
          <p14:sldIdLst>
            <p14:sldId id="271"/>
            <p14:sldId id="273"/>
            <p14:sldId id="272"/>
            <p14:sldId id="286"/>
            <p14:sldId id="285"/>
            <p14:sldId id="287"/>
          </p14:sldIdLst>
        </p14:section>
        <p14:section name="Stellarator optimization" id="{B2A00093-7B73-445F-82F6-030D9703801D}">
          <p14:sldIdLst>
            <p14:sldId id="288"/>
            <p14:sldId id="291"/>
            <p14:sldId id="289"/>
          </p14:sldIdLst>
        </p14:section>
        <p14:section name="Conclusion" id="{C54ECD32-35D6-4281-97A1-0756074ADEC3}">
          <p14:sldIdLst>
            <p14:sldId id="293"/>
          </p14:sldIdLst>
        </p14:section>
        <p14:section name="Additionnals" id="{11C9E76A-4918-4057-9D1D-6F5DA0FCEFEF}">
          <p14:sldIdLst>
            <p14:sldId id="280"/>
            <p14:sldId id="279"/>
            <p14:sldId id="260"/>
            <p14:sldId id="278"/>
            <p14:sldId id="281"/>
            <p14:sldId id="28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  <a:srgbClr val="EAF0D8"/>
    <a:srgbClr val="00677B"/>
    <a:srgbClr val="070707"/>
    <a:srgbClr val="BFD730"/>
    <a:srgbClr val="4B8FCC"/>
    <a:srgbClr val="5C2D91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699"/>
  </p:normalViewPr>
  <p:slideViewPr>
    <p:cSldViewPr snapToGrid="0" snapToObjects="1" showGuides="1">
      <p:cViewPr varScale="1">
        <p:scale>
          <a:sx n="80" d="100"/>
          <a:sy n="80" d="100"/>
        </p:scale>
        <p:origin x="340" y="64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65E91-54C5-BF47-91BF-2E2A520F920D}" type="datetime1">
              <a:rPr lang="fr-CH" smtClean="0">
                <a:latin typeface="Arial" panose="020B0604020202020204" pitchFamily="34" charset="0"/>
              </a:rPr>
              <a:t>08.06.2024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701F3EA-C8BD-D544-8519-665215575D25}" type="datetime1">
              <a:rPr lang="fr-CH" smtClean="0"/>
              <a:t>08.06.2024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62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The </a:t>
            </a:r>
            <a:r>
              <a:rPr lang="fr-CH" dirty="0" err="1"/>
              <a:t>closer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are to the </a:t>
            </a:r>
            <a:r>
              <a:rPr lang="fr-CH" dirty="0" err="1"/>
              <a:t>fixed</a:t>
            </a:r>
            <a:r>
              <a:rPr lang="fr-CH" dirty="0"/>
              <a:t> point the , </a:t>
            </a:r>
            <a:r>
              <a:rPr lang="fr-CH" dirty="0" err="1"/>
              <a:t>why</a:t>
            </a:r>
            <a:r>
              <a:rPr lang="fr-CH" dirty="0"/>
              <a:t> </a:t>
            </a:r>
            <a:r>
              <a:rPr lang="fr-CH" dirty="0" err="1"/>
              <a:t>exactly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have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behaviour</a:t>
            </a:r>
            <a:r>
              <a:rPr lang="fr-CH" dirty="0"/>
              <a:t> change and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</a:t>
            </a:r>
            <a:r>
              <a:rPr lang="fr-CH" dirty="0" err="1"/>
              <a:t>even</a:t>
            </a:r>
            <a:r>
              <a:rPr lang="fr-CH" dirty="0"/>
              <a:t> </a:t>
            </a:r>
            <a:r>
              <a:rPr lang="fr-CH" dirty="0" err="1"/>
              <a:t>spacing</a:t>
            </a:r>
            <a:r>
              <a:rPr lang="fr-CH" dirty="0"/>
              <a:t> in </a:t>
            </a:r>
            <a:r>
              <a:rPr lang="fr-CH" dirty="0" err="1"/>
              <a:t>exponential</a:t>
            </a:r>
            <a:r>
              <a:rPr lang="fr-CH" dirty="0"/>
              <a:t> </a:t>
            </a:r>
            <a:r>
              <a:rPr lang="fr-CH"/>
              <a:t>space</a:t>
            </a:r>
            <a:endParaRPr lang="en-CH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01F3EA-C8BD-D544-8519-665215575D25}" type="datetime1">
              <a:rPr lang="fr-CH" smtClean="0"/>
              <a:t>08.06.2024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8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Not complicated algorithms overall but a combination of things that need to be used.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01F3EA-C8BD-D544-8519-665215575D25}" type="datetime1">
              <a:rPr lang="fr-CH" smtClean="0"/>
              <a:t>08.06.2024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71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4" y="2571751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44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8533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6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770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84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701" r:id="rId17"/>
    <p:sldLayoutId id="2147483702" r:id="rId18"/>
    <p:sldLayoutId id="2147483704" r:id="rId19"/>
    <p:sldLayoutId id="2147483705" r:id="rId20"/>
    <p:sldLayoutId id="2147483706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7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>
                <a:solidFill>
                  <a:srgbClr val="E30613"/>
                </a:solidFill>
              </a:rPr>
              <a:t>Ecole Polytechnique Fédérale de Lausanne</a:t>
            </a:r>
          </a:p>
        </p:txBody>
      </p:sp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1B481D43-0BA0-C61E-6743-7830D9914C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8169" r="5121" b="18169"/>
          <a:stretch/>
        </p:blipFill>
        <p:spPr>
          <a:xfrm>
            <a:off x="1735138" y="0"/>
            <a:ext cx="7412037" cy="4948238"/>
          </a:xfrm>
        </p:spPr>
      </p:pic>
      <p:sp>
        <p:nvSpPr>
          <p:cNvPr id="14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113" y="778132"/>
            <a:ext cx="6231088" cy="2151528"/>
          </a:xfrm>
        </p:spPr>
        <p:txBody>
          <a:bodyPr>
            <a:normAutofit/>
          </a:bodyPr>
          <a:lstStyle/>
          <a:p>
            <a:r>
              <a:rPr lang="fr-FR" sz="4400" b="1" dirty="0">
                <a:effectLst/>
                <a:latin typeface="+mj-lt"/>
                <a:ea typeface="Aptos" panose="020B0004020202020204" pitchFamily="34" charset="0"/>
              </a:rPr>
              <a:t>U</a:t>
            </a:r>
            <a:r>
              <a:rPr lang="en-CH" sz="4000" b="1" dirty="0">
                <a:effectLst/>
                <a:latin typeface="+mj-lt"/>
                <a:ea typeface="Aptos" panose="020B0004020202020204" pitchFamily="34" charset="0"/>
              </a:rPr>
              <a:t>sing </a:t>
            </a:r>
            <a:r>
              <a:rPr lang="en-CH" sz="4000" b="1" dirty="0" err="1">
                <a:effectLst/>
                <a:latin typeface="+mj-lt"/>
                <a:ea typeface="Aptos" panose="020B0004020202020204" pitchFamily="34" charset="0"/>
              </a:rPr>
              <a:t>Meiss’s</a:t>
            </a:r>
            <a:r>
              <a:rPr lang="en-CH" sz="4000" b="1" dirty="0">
                <a:effectLst/>
                <a:latin typeface="+mj-lt"/>
                <a:ea typeface="Aptos" panose="020B0004020202020204" pitchFamily="34" charset="0"/>
              </a:rPr>
              <a:t> action principle to quantify stochasticity in the stellarator edge</a:t>
            </a:r>
            <a:endParaRPr lang="fr-FR" sz="4000" dirty="0">
              <a:latin typeface="+mj-lt"/>
            </a:endParaRPr>
          </a:p>
        </p:txBody>
      </p:sp>
      <p:sp>
        <p:nvSpPr>
          <p:cNvPr id="15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8606" y="4689527"/>
            <a:ext cx="1828800" cy="460375"/>
          </a:xfrm>
        </p:spPr>
        <p:txBody>
          <a:bodyPr lIns="90000">
            <a:normAutofit/>
          </a:bodyPr>
          <a:lstStyle/>
          <a:p>
            <a:r>
              <a:rPr lang="fr-FR" sz="1400" b="1" dirty="0"/>
              <a:t>Ludovic Rais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7029" y="4683125"/>
            <a:ext cx="1828800" cy="460375"/>
          </a:xfrm>
        </p:spPr>
        <p:txBody>
          <a:bodyPr/>
          <a:lstStyle/>
          <a:p>
            <a:r>
              <a:rPr lang="fr-FR" b="1" dirty="0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2">
            <a:extLst>
              <a:ext uri="{FF2B5EF4-FFF2-40B4-BE49-F238E27FC236}">
                <a16:creationId xmlns:a16="http://schemas.microsoft.com/office/drawing/2014/main" id="{DFB57484-21C6-D13F-E430-0B80C1E5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33205" y="2619243"/>
            <a:ext cx="2993640" cy="2245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563688"/>
                <a:ext cx="4581525" cy="2338387"/>
              </a:xfrm>
            </p:spPr>
            <p:txBody>
              <a:bodyPr>
                <a:normAutofit/>
              </a:bodyPr>
              <a:lstStyle/>
              <a:p>
                <a:r>
                  <a:rPr lang="fr-FR" sz="1400" dirty="0" err="1"/>
                  <a:t>Poloidal</a:t>
                </a:r>
                <a:r>
                  <a:rPr lang="fr-FR" sz="1400" dirty="0"/>
                  <a:t> flux surfaces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/>
                  <a:t> for </a:t>
                </a:r>
                <a:r>
                  <a:rPr lang="fr-FR" sz="1400" dirty="0" err="1"/>
                  <a:t>nested</a:t>
                </a:r>
                <a:r>
                  <a:rPr lang="fr-FR" sz="1400" dirty="0"/>
                  <a:t> </a:t>
                </a:r>
                <a:r>
                  <a:rPr lang="fr-FR" sz="1400" dirty="0" err="1"/>
                  <a:t>toroids</a:t>
                </a:r>
                <a:endParaRPr lang="fr-FR" sz="1400" dirty="0"/>
              </a:p>
              <a:p>
                <a:r>
                  <a:rPr lang="fr-FR" sz="1400" dirty="0"/>
                  <a:t>In the high aspect ratio </a:t>
                </a:r>
                <a14:m>
                  <m:oMath xmlns:m="http://schemas.openxmlformats.org/officeDocument/2006/math">
                    <m:r>
                      <a:rPr lang="fr-F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fr-FR" sz="1400" dirty="0"/>
                  <a:t> approximation, the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sz="1400" dirty="0"/>
                  <a:t>-profile </a:t>
                </a:r>
                <a:r>
                  <a:rPr lang="fr-FR" sz="1400" dirty="0" err="1"/>
                  <a:t>is</a:t>
                </a:r>
                <a:r>
                  <a:rPr lang="fr-FR" sz="1400" dirty="0"/>
                  <a:t> </a:t>
                </a:r>
                <a:r>
                  <a:rPr lang="fr-FR" sz="1400" dirty="0" err="1"/>
                  <a:t>quadratic</a:t>
                </a:r>
                <a:r>
                  <a:rPr lang="fr-FR" sz="1400" dirty="0"/>
                  <a:t> </a:t>
                </a:r>
                <a:r>
                  <a:rPr lang="fr-FR" sz="1400" dirty="0" err="1"/>
                  <a:t>with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a:rPr lang="fr-F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fr-CH" sz="1400" dirty="0">
                  <a:ea typeface="Cambria Math" panose="02040503050406030204" pitchFamily="18" charset="0"/>
                </a:endParaRPr>
              </a:p>
              <a:p>
                <a:r>
                  <a:rPr lang="fr-FR" sz="1400" dirty="0" err="1"/>
                  <a:t>Adding</a:t>
                </a:r>
                <a:r>
                  <a:rPr lang="fr-FR" sz="1400" dirty="0"/>
                  <a:t> the </a:t>
                </a:r>
                <a:r>
                  <a:rPr lang="fr-FR" sz="1400" dirty="0" err="1"/>
                  <a:t>magnetic</a:t>
                </a:r>
                <a:r>
                  <a:rPr lang="fr-FR" sz="1400" dirty="0"/>
                  <a:t> </a:t>
                </a:r>
                <a:r>
                  <a:rPr lang="fr-FR" sz="1400" dirty="0" err="1"/>
                  <a:t>potential</a:t>
                </a:r>
                <a:r>
                  <a:rPr lang="fr-FR" sz="1400" dirty="0"/>
                  <a:t> of a </a:t>
                </a:r>
                <a:r>
                  <a:rPr lang="fr-FR" sz="1400" dirty="0" err="1"/>
                  <a:t>circular</a:t>
                </a:r>
                <a:r>
                  <a:rPr lang="fr-FR" sz="1400" dirty="0"/>
                  <a:t> </a:t>
                </a:r>
                <a:r>
                  <a:rPr lang="fr-FR" sz="1400" dirty="0" err="1"/>
                  <a:t>current</a:t>
                </a:r>
                <a:r>
                  <a:rPr lang="fr-FR" sz="1400" dirty="0"/>
                  <a:t> </a:t>
                </a:r>
                <a:r>
                  <a:rPr lang="fr-FR" sz="1400" dirty="0" err="1"/>
                  <a:t>loop</a:t>
                </a:r>
                <a:r>
                  <a:rPr lang="fr-FR" sz="1400" dirty="0"/>
                  <a:t> </a:t>
                </a:r>
                <a:r>
                  <a:rPr lang="fr-FR" sz="1400" dirty="0" err="1"/>
                  <a:t>will</a:t>
                </a:r>
                <a:r>
                  <a:rPr lang="fr-FR" sz="1400" dirty="0"/>
                  <a:t> </a:t>
                </a:r>
                <a:r>
                  <a:rPr lang="fr-FR" sz="1400" dirty="0" err="1"/>
                  <a:t>create</a:t>
                </a:r>
                <a:r>
                  <a:rPr lang="fr-FR" sz="1400" dirty="0"/>
                  <a:t> an X-point</a:t>
                </a:r>
              </a:p>
              <a:p>
                <a:pPr marL="0" indent="0">
                  <a:buNone/>
                </a:pPr>
                <a:endParaRPr lang="fr-FR" sz="1400" dirty="0"/>
              </a:p>
              <a:p>
                <a:endParaRPr lang="fr-FR" sz="1400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563688"/>
                <a:ext cx="4581525" cy="2338387"/>
              </a:xfrm>
              <a:blipFill>
                <a:blip r:embed="rId4"/>
                <a:stretch>
                  <a:fillRect t="-13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\documentclass{article}&#10;\usepackage{amsmath}&#10;\pagestyle{empty}&#10;\begin{document}&#10;&#10;\begin{align*}&#10;    A^\phi = \frac{\mu_0}{4\pi}\frac{4Ia}{\beta R}\left(\frac{(2-k^2)K(k^2)-2E(k^2)}{k^2}\right)&#10;\end{align*}&#10;&#10;\end{document}" title="IguanaTex Picture Display">
            <a:extLst>
              <a:ext uri="{FF2B5EF4-FFF2-40B4-BE49-F238E27FC236}">
                <a16:creationId xmlns:a16="http://schemas.microsoft.com/office/drawing/2014/main" id="{073228A5-5987-A41A-EE18-3D9F5AC960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04842" y="3031380"/>
            <a:ext cx="2805350" cy="38551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Toybox, Toy Tokamak </a:t>
            </a:r>
            <a:r>
              <a:rPr lang="fr-FR" dirty="0" err="1"/>
              <a:t>equilibrium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43" name="Picture Placeholder 42" descr="A graph with lines in the center&#10;&#10;Description automatically generated">
            <a:extLst>
              <a:ext uri="{FF2B5EF4-FFF2-40B4-BE49-F238E27FC236}">
                <a16:creationId xmlns:a16="http://schemas.microsoft.com/office/drawing/2014/main" id="{95F60F46-5673-1647-3299-742C2A873E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86" r="-707"/>
          <a:stretch/>
        </p:blipFill>
        <p:spPr>
          <a:xfrm>
            <a:off x="5384990" y="61441"/>
            <a:ext cx="2993640" cy="2825717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01D1D9-3F6A-EF28-28C2-3D05329F4F12}"/>
              </a:ext>
            </a:extLst>
          </p:cNvPr>
          <p:cNvSpPr txBox="1"/>
          <p:nvPr/>
        </p:nvSpPr>
        <p:spPr>
          <a:xfrm>
            <a:off x="1546289" y="3505594"/>
            <a:ext cx="376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[Simpson et al., ‘Simple Analytic Expressions for the Magnetic Field of a Circular Current Loop’]</a:t>
            </a:r>
            <a:endParaRPr lang="en-CH" sz="700" b="1" dirty="0"/>
          </a:p>
        </p:txBody>
      </p:sp>
      <p:pic>
        <p:nvPicPr>
          <p:cNvPr id="45" name="Picture Placeholder 42">
            <a:extLst>
              <a:ext uri="{FF2B5EF4-FFF2-40B4-BE49-F238E27FC236}">
                <a16:creationId xmlns:a16="http://schemas.microsoft.com/office/drawing/2014/main" id="{8C3D4F63-B8F8-4CBF-80E7-580A2D6B1E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05" r="21807"/>
          <a:stretch/>
        </p:blipFill>
        <p:spPr>
          <a:xfrm>
            <a:off x="5723006" y="828889"/>
            <a:ext cx="2666851" cy="3390736"/>
          </a:xfrm>
          <a:prstGeom prst="rect">
            <a:avLst/>
          </a:prstGeom>
        </p:spPr>
      </p:pic>
      <p:pic>
        <p:nvPicPr>
          <p:cNvPr id="46" name="Picture Placeholder 42">
            <a:extLst>
              <a:ext uri="{FF2B5EF4-FFF2-40B4-BE49-F238E27FC236}">
                <a16:creationId xmlns:a16="http://schemas.microsoft.com/office/drawing/2014/main" id="{35EC34F8-4D28-6B8E-CE01-038ECFE05A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70718" y="715928"/>
            <a:ext cx="3160520" cy="38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3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3972" y="828900"/>
                <a:ext cx="4745713" cy="4020684"/>
              </a:xfrm>
            </p:spPr>
            <p:txBody>
              <a:bodyPr>
                <a:normAutofit/>
              </a:bodyPr>
              <a:lstStyle/>
              <a:p>
                <a:r>
                  <a:rPr lang="en-CH" sz="1400" dirty="0"/>
                  <a:t>To see Chaos emerge, a perturbation field is required</a:t>
                </a:r>
              </a:p>
              <a:p>
                <a:r>
                  <a:rPr lang="en-CH" sz="1400" dirty="0"/>
                  <a:t>Noting the angle periodicity in toroidal coordinates</a:t>
                </a:r>
                <a:endParaRPr lang="fr-CH" sz="1400" dirty="0"/>
              </a:p>
              <a:p>
                <a:pPr marL="0" indent="0">
                  <a:buNone/>
                </a:pPr>
                <a:endParaRPr lang="fr-CH" sz="1400" dirty="0"/>
              </a:p>
              <a:p>
                <a:pPr marL="0" indent="0">
                  <a:buNone/>
                </a:pPr>
                <a:endParaRPr lang="fr-CH" sz="1400" dirty="0"/>
              </a:p>
              <a:p>
                <a:r>
                  <a:rPr lang="fr-CH" sz="1400" dirty="0"/>
                  <a:t>Maxwell–Boltzmann and Normal distributions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fr-CH" sz="1400" dirty="0"/>
              </a:p>
              <a:p>
                <a:endParaRPr lang="fr-CH" sz="1400" dirty="0"/>
              </a:p>
              <a:p>
                <a:endParaRPr lang="fr-CH" sz="1400" dirty="0"/>
              </a:p>
              <a:p>
                <a:endParaRPr lang="fr-CH" sz="1400" dirty="0"/>
              </a:p>
              <a:p>
                <a:r>
                  <a:rPr lang="fr-CH" sz="1400" dirty="0"/>
                  <a:t>Due to </a:t>
                </a:r>
                <a:r>
                  <a:rPr lang="fr-CH" sz="1400" dirty="0" err="1"/>
                  <a:t>toroidal</a:t>
                </a:r>
                <a:r>
                  <a:rPr lang="fr-CH" sz="1400" dirty="0"/>
                  <a:t> and not straight </a:t>
                </a:r>
                <a:r>
                  <a:rPr lang="fr-CH" sz="1400" dirty="0" err="1"/>
                  <a:t>field</a:t>
                </a:r>
                <a:r>
                  <a:rPr lang="fr-CH" sz="1400" dirty="0"/>
                  <a:t> line </a:t>
                </a:r>
                <a:r>
                  <a:rPr lang="fr-CH" sz="1400" dirty="0" err="1"/>
                  <a:t>coordinates</a:t>
                </a:r>
                <a:r>
                  <a:rPr lang="fr-CH" sz="1400" dirty="0"/>
                  <a:t>, mode </a:t>
                </a:r>
                <a:r>
                  <a:rPr lang="fr-CH" sz="1400" dirty="0" err="1"/>
                  <a:t>mixing</a:t>
                </a:r>
                <a:r>
                  <a:rPr lang="fr-CH" sz="1400" dirty="0"/>
                  <a:t> </a:t>
                </a:r>
                <a:r>
                  <a:rPr lang="fr-CH" sz="1400" dirty="0" err="1"/>
                  <a:t>occurs</a:t>
                </a:r>
                <a:r>
                  <a:rPr lang="fr-CH" sz="1400" dirty="0"/>
                  <a:t>. Chaos </a:t>
                </a:r>
                <a:r>
                  <a:rPr lang="fr-CH" sz="1400" dirty="0" err="1"/>
                  <a:t>will</a:t>
                </a:r>
                <a:r>
                  <a:rPr lang="fr-CH" sz="1400" dirty="0"/>
                  <a:t> </a:t>
                </a:r>
                <a:r>
                  <a:rPr lang="fr-CH" sz="1400" dirty="0" err="1"/>
                  <a:t>appear</a:t>
                </a:r>
                <a:r>
                  <a:rPr lang="fr-CH" sz="1400" dirty="0"/>
                  <a:t> </a:t>
                </a:r>
                <a:r>
                  <a:rPr lang="fr-CH" sz="1400" dirty="0" err="1"/>
                  <a:t>quicker</a:t>
                </a:r>
                <a:endParaRPr lang="en-CH" sz="1400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3972" y="828900"/>
                <a:ext cx="4745713" cy="4020684"/>
              </a:xfrm>
              <a:blipFill>
                <a:blip r:embed="rId4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\documentclass{article}&#10;\usepackage{amsmath}&#10;\usepackage{amssymb}&#10;\pagestyle{empty}&#10;\begin{document}&#10;&#10;\begin{align*}&#10;   A^i(\rho,\phi,\theta) = \sum\limits_{n\in\mathbb{N}}\sum\limits_{m\in\mathbb{N}} A^i(\rho)\cos(n\phi + \varphi_n)\cos(m\theta + \varphi_m)&#10;\end{align*}&#10;&#10;\end{document}" title="IguanaTex Picture Display">
            <a:extLst>
              <a:ext uri="{FF2B5EF4-FFF2-40B4-BE49-F238E27FC236}">
                <a16:creationId xmlns:a16="http://schemas.microsoft.com/office/drawing/2014/main" id="{25F5D3AA-EBE8-EE2F-9DBB-C1E03B296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0145" y="1548864"/>
            <a:ext cx="4449540" cy="41291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Perturbations</a:t>
            </a:r>
            <a:br>
              <a:rPr lang="en-CH" dirty="0"/>
            </a:b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41" name="Picture 40" descr="\documentclass{article}&#10;\usepackage{amsmath}&#10;\usepackage{amssymb}&#10;\pagestyle{empty}&#10;\begin{document}&#10;&#10;\begin{enumerate}&#10;    \item $A^i(\rho) = \frac{1}{\sqrt{2\pi\sigma^2}}\exp\left(\frac{-(\rho-\mu)^2}{2\sigma^2}\right)$&#10;    &#10;    \item $A^i(\rho) = \frac{\sqrt{2}}{\sqrt{\pi}}\frac{\rho^2}{\sigma^3}\exp\left(\frac{-\rho^2}{2\sigma^2}\right)$&#10;\end{enumerate}&#10;&#10;\end{document}" title="IguanaTex Picture Display">
            <a:extLst>
              <a:ext uri="{FF2B5EF4-FFF2-40B4-BE49-F238E27FC236}">
                <a16:creationId xmlns:a16="http://schemas.microsoft.com/office/drawing/2014/main" id="{16C458C8-B274-7AFD-9245-7D007B8E34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69046" y="2336721"/>
            <a:ext cx="2215563" cy="718975"/>
          </a:xfrm>
          <a:prstGeom prst="rect">
            <a:avLst/>
          </a:prstGeom>
        </p:spPr>
      </p:pic>
      <p:pic>
        <p:nvPicPr>
          <p:cNvPr id="47" name="Picture Placeholder 46" descr="A graph of a function&#10;&#10;Description automatically generated">
            <a:extLst>
              <a:ext uri="{FF2B5EF4-FFF2-40B4-BE49-F238E27FC236}">
                <a16:creationId xmlns:a16="http://schemas.microsoft.com/office/drawing/2014/main" id="{44A7A497-B8E0-538B-8DDB-7BEEDB6ECA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tretch>
            <a:fillRect/>
          </a:stretch>
        </p:blipFill>
        <p:spPr>
          <a:xfrm>
            <a:off x="6133906" y="2018502"/>
            <a:ext cx="2051850" cy="1641480"/>
          </a:xfrm>
        </p:spPr>
      </p:pic>
      <p:pic>
        <p:nvPicPr>
          <p:cNvPr id="49" name="Picture 48" descr="A diagram of a function&#10;&#10;Description automatically generated">
            <a:extLst>
              <a:ext uri="{FF2B5EF4-FFF2-40B4-BE49-F238E27FC236}">
                <a16:creationId xmlns:a16="http://schemas.microsoft.com/office/drawing/2014/main" id="{527538AD-BC5C-EB49-B103-5DDC9519C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906" y="727239"/>
            <a:ext cx="1931648" cy="12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1400" dirty="0" err="1"/>
                  <a:t>Unperturbed</a:t>
                </a:r>
                <a:r>
                  <a:rPr lang="fr-FR" sz="1400" dirty="0"/>
                  <a:t> </a:t>
                </a:r>
                <a:r>
                  <a:rPr lang="fr-FR" sz="1400" dirty="0" err="1"/>
                  <a:t>ToyTok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sz="1400" dirty="0"/>
                  <a:t>-profile </a:t>
                </a:r>
                <a:r>
                  <a:rPr lang="fr-FR" sz="1400" dirty="0" err="1"/>
                  <a:t>goes</a:t>
                </a:r>
                <a:r>
                  <a:rPr lang="fr-FR" sz="1400" dirty="0"/>
                  <a:t> to </a:t>
                </a:r>
                <a:r>
                  <a:rPr lang="fr-FR" sz="1400" dirty="0" err="1"/>
                  <a:t>infinity</a:t>
                </a:r>
                <a:r>
                  <a:rPr lang="fr-FR" sz="1400" dirty="0"/>
                  <a:t> at the </a:t>
                </a:r>
                <a:r>
                  <a:rPr lang="fr-FR" sz="1400" dirty="0" err="1"/>
                  <a:t>edge</a:t>
                </a:r>
                <a:endParaRPr lang="fr-FR" sz="1400" dirty="0"/>
              </a:p>
              <a:p>
                <a:r>
                  <a:rPr lang="fr-FR" sz="1400" dirty="0" err="1"/>
                  <a:t>Targeting</a:t>
                </a:r>
                <a:r>
                  <a:rPr lang="fr-FR" sz="1400" dirty="0"/>
                  <a:t> the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1400" dirty="0"/>
                  <a:t> surface</a:t>
                </a:r>
              </a:p>
              <a:p>
                <a:endParaRPr lang="fr-FR" sz="1400" dirty="0"/>
              </a:p>
              <a:p>
                <a:r>
                  <a:rPr lang="fr-FR" sz="1400" dirty="0" err="1"/>
                  <a:t>Adding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fr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d>
                      <m:dPr>
                        <m:ctrlP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</m:oMath>
                </a14:m>
                <a:r>
                  <a:rPr lang="fr-FR" sz="1400" dirty="0">
                    <a:ea typeface="Cambria Math" panose="02040503050406030204" pitchFamily="18" charset="0"/>
                  </a:rPr>
                  <a:t> lies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fr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</m:oMath>
                </a14:m>
                <a:r>
                  <a:rPr lang="fr-FR" sz="1400" dirty="0"/>
                  <a:t> </a:t>
                </a:r>
              </a:p>
              <a:p>
                <a:endParaRPr lang="fr-FR" sz="1400" dirty="0"/>
              </a:p>
              <a:p>
                <a:endParaRPr lang="fr-FR" sz="1400" dirty="0"/>
              </a:p>
              <a:p>
                <a:pPr marL="342900" lvl="1" indent="0">
                  <a:buNone/>
                </a:pPr>
                <a:endParaRPr lang="fr-FR" sz="1200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90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\documentclass{article}&#10;\usepackage{amsmath}&#10;\usepackage{amssymb}&#10;\pagestyle{empty}&#10;\begin{document}&#10;&#10;\begin{align*}&#10;   m/n = 6/1,\, 12/2,\, 18/3&#10;\end{align*}&#10;&#10;\end{document}" title="IguanaTex Picture Display">
            <a:extLst>
              <a:ext uri="{FF2B5EF4-FFF2-40B4-BE49-F238E27FC236}">
                <a16:creationId xmlns:a16="http://schemas.microsoft.com/office/drawing/2014/main" id="{67426501-8995-8F3A-DF64-43CAA5A4FC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0282" y="2384339"/>
            <a:ext cx="2016310" cy="20358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Toytok</a:t>
            </a:r>
            <a:r>
              <a:rPr lang="fr-FR" dirty="0"/>
              <a:t> - </a:t>
            </a:r>
            <a:r>
              <a:rPr lang="fr-FR" dirty="0" err="1"/>
              <a:t>perturbed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784AABD-AE7E-FBE0-7A14-60A2F0FF0C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8368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Alpha beta </a:t>
            </a:r>
            <a:r>
              <a:rPr lang="fr-FR" dirty="0" err="1"/>
              <a:t>limits</a:t>
            </a:r>
            <a:r>
              <a:rPr lang="fr-FR" dirty="0"/>
              <a:t> set but more the points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as </a:t>
            </a:r>
            <a:r>
              <a:rPr lang="fr-FR" dirty="0" err="1"/>
              <a:t>inf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ordering</a:t>
            </a:r>
            <a:endParaRPr lang="fr-FR" dirty="0"/>
          </a:p>
          <a:p>
            <a:r>
              <a:rPr lang="fr-FR" dirty="0"/>
              <a:t>The concept of </a:t>
            </a:r>
            <a:r>
              <a:rPr lang="fr-FR" dirty="0" err="1"/>
              <a:t>fundamental</a:t>
            </a:r>
            <a:r>
              <a:rPr lang="fr-FR" dirty="0"/>
              <a:t> segments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Stable and </a:t>
            </a:r>
            <a:r>
              <a:rPr lang="fr-FR" dirty="0" err="1"/>
              <a:t>unstable</a:t>
            </a:r>
            <a:r>
              <a:rPr lang="fr-FR" dirty="0"/>
              <a:t> manifolds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598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2BD422-2B2D-EFA9-2BAC-2867601B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86" y="505156"/>
            <a:ext cx="3743194" cy="1215554"/>
          </a:xfrm>
          <a:prstGeom prst="rect">
            <a:avLst/>
          </a:prstGeom>
        </p:spPr>
      </p:pic>
      <p:pic>
        <p:nvPicPr>
          <p:cNvPr id="10" name="Picture 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0F99DEFE-9AD0-1C77-DBD4-7DF25534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58" y="870786"/>
            <a:ext cx="3181718" cy="2386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Looking at the </a:t>
                </a:r>
                <a:r>
                  <a:rPr lang="fr-FR" dirty="0" err="1"/>
                  <a:t>eigenvalue</a:t>
                </a:r>
                <a:r>
                  <a:rPr lang="fr-FR" dirty="0"/>
                  <a:t> and </a:t>
                </a:r>
                <a:r>
                  <a:rPr lang="fr-FR" dirty="0" err="1"/>
                  <a:t>eigenvector</a:t>
                </a:r>
                <a:r>
                  <a:rPr lang="fr-FR" dirty="0"/>
                  <a:t> of the </a:t>
                </a:r>
                <a:r>
                  <a:rPr lang="fr-FR" dirty="0" err="1"/>
                  <a:t>jacobian</a:t>
                </a:r>
                <a:r>
                  <a:rPr lang="fr-FR" dirty="0"/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FR" dirty="0"/>
              </a:p>
              <a:p>
                <a:r>
                  <a:rPr lang="fr-FR" dirty="0"/>
                  <a:t>In the non </a:t>
                </a:r>
                <a:r>
                  <a:rPr lang="fr-FR" dirty="0" err="1"/>
                  <a:t>chaotic</a:t>
                </a:r>
                <a:r>
                  <a:rPr lang="fr-FR" dirty="0"/>
                  <a:t> case, the </a:t>
                </a:r>
                <a:r>
                  <a:rPr lang="fr-FR" dirty="0" err="1"/>
                  <a:t>separatrix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recovered</a:t>
                </a:r>
                <a:r>
                  <a:rPr lang="fr-FR" dirty="0"/>
                  <a:t> in the tokamak case</a:t>
                </a:r>
              </a:p>
              <a:p>
                <a:r>
                  <a:rPr lang="fr-FR" dirty="0"/>
                  <a:t>Setting points </a:t>
                </a:r>
                <a:r>
                  <a:rPr lang="fr-FR" dirty="0" err="1"/>
                  <a:t>along</a:t>
                </a:r>
                <a:r>
                  <a:rPr lang="fr-FR" dirty="0"/>
                  <a:t> </a:t>
                </a:r>
              </a:p>
              <a:p>
                <a:r>
                  <a:rPr lang="fr-FR" dirty="0" err="1"/>
                  <a:t>What</a:t>
                </a:r>
                <a:r>
                  <a:rPr lang="fr-FR" dirty="0"/>
                  <a:t> to </a:t>
                </a:r>
                <a:r>
                  <a:rPr lang="fr-FR" dirty="0" err="1"/>
                  <a:t>take</a:t>
                </a:r>
                <a:r>
                  <a:rPr lang="fr-FR" dirty="0"/>
                  <a:t> for </a:t>
                </a:r>
                <a:r>
                  <a:rPr lang="fr-FR" dirty="0" err="1"/>
                  <a:t>starting</a:t>
                </a:r>
                <a:r>
                  <a:rPr lang="fr-FR" dirty="0"/>
                  <a:t> position epsilon = </a:t>
                </a:r>
                <a:r>
                  <a:rPr lang="fr-FR" dirty="0" err="1"/>
                  <a:t>np.logspace</a:t>
                </a:r>
                <a:endParaRPr lang="fr-FR" dirty="0"/>
              </a:p>
              <a:p>
                <a:r>
                  <a:rPr lang="fr-FR" dirty="0" err="1"/>
                  <a:t>Too</a:t>
                </a:r>
                <a:r>
                  <a:rPr lang="fr-FR" dirty="0"/>
                  <a:t> close to the </a:t>
                </a:r>
                <a:r>
                  <a:rPr lang="fr-FR" dirty="0" err="1"/>
                  <a:t>fixed</a:t>
                </a:r>
                <a:r>
                  <a:rPr lang="fr-FR" dirty="0"/>
                  <a:t> point </a:t>
                </a:r>
                <a:r>
                  <a:rPr lang="fr-FR" dirty="0" err="1"/>
                  <a:t>we’ll</a:t>
                </a:r>
                <a:r>
                  <a:rPr lang="fr-FR" dirty="0"/>
                  <a:t> have </a:t>
                </a:r>
                <a:r>
                  <a:rPr lang="fr-FR" dirty="0" err="1"/>
                  <a:t>integration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0D324CA-9C3A-D341-9D35-EF336E361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t="-1802" r="-79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Placeholder 48" descr="A graph with a red and green line&#10;&#10;Description automatically generated">
            <a:extLst>
              <a:ext uri="{FF2B5EF4-FFF2-40B4-BE49-F238E27FC236}">
                <a16:creationId xmlns:a16="http://schemas.microsoft.com/office/drawing/2014/main" id="{0F8413ED-3192-464A-54B7-9CC7C596B7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384" r="199"/>
          <a:stretch/>
        </p:blipFill>
        <p:spPr>
          <a:xfrm>
            <a:off x="5486400" y="1867051"/>
            <a:ext cx="3600000" cy="2715780"/>
          </a:xfrm>
          <a:ln>
            <a:solidFill>
              <a:schemeClr val="accent1"/>
            </a:solidFill>
          </a:ln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491567"/>
          </a:xfrm>
        </p:spPr>
        <p:txBody>
          <a:bodyPr/>
          <a:lstStyle/>
          <a:p>
            <a:r>
              <a:rPr lang="fr-FR" dirty="0" err="1"/>
              <a:t>Finding</a:t>
            </a:r>
            <a:r>
              <a:rPr lang="fr-FR" dirty="0"/>
              <a:t> the manifolds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51" name="Picture 50" descr="A graph with a red and green line&#10;&#10;Description automatically generated">
            <a:extLst>
              <a:ext uri="{FF2B5EF4-FFF2-40B4-BE49-F238E27FC236}">
                <a16:creationId xmlns:a16="http://schemas.microsoft.com/office/drawing/2014/main" id="{882E610A-2CE4-276A-9D57-029D2025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 descr="A graph with a green and red line&#10;&#10;Description automatically generated">
            <a:extLst>
              <a:ext uri="{FF2B5EF4-FFF2-40B4-BE49-F238E27FC236}">
                <a16:creationId xmlns:a16="http://schemas.microsoft.com/office/drawing/2014/main" id="{023174EE-6989-DF6F-C172-09C399F33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5" name="Picture 54" descr="A graph of a graph with a red arrow pointing up&#10;&#10;Description automatically generated with medium confidence">
            <a:extLst>
              <a:ext uri="{FF2B5EF4-FFF2-40B4-BE49-F238E27FC236}">
                <a16:creationId xmlns:a16="http://schemas.microsoft.com/office/drawing/2014/main" id="{15C657A1-2129-5A37-FABE-F2C5E6E2F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7" name="Picture 56" descr="A diagram of a graph&#10;&#10;Description automatically generated">
            <a:extLst>
              <a:ext uri="{FF2B5EF4-FFF2-40B4-BE49-F238E27FC236}">
                <a16:creationId xmlns:a16="http://schemas.microsoft.com/office/drawing/2014/main" id="{295E66EA-47A3-0594-BADC-7ADA78569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9" name="Picture 58" descr="A diagram of a graph&#10;&#10;Description automatically generated">
            <a:extLst>
              <a:ext uri="{FF2B5EF4-FFF2-40B4-BE49-F238E27FC236}">
                <a16:creationId xmlns:a16="http://schemas.microsoft.com/office/drawing/2014/main" id="{ED0F79BB-0D60-BDE5-7DC6-4336B10F7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1" name="Picture 60" descr="A diagram of a balloon&#10;&#10;Description automatically generated">
            <a:extLst>
              <a:ext uri="{FF2B5EF4-FFF2-40B4-BE49-F238E27FC236}">
                <a16:creationId xmlns:a16="http://schemas.microsoft.com/office/drawing/2014/main" id="{0E684431-EB6B-1C92-D420-C10943EA0B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3" name="Picture 62" descr="A diagram of a graph&#10;&#10;Description automatically generated">
            <a:extLst>
              <a:ext uri="{FF2B5EF4-FFF2-40B4-BE49-F238E27FC236}">
                <a16:creationId xmlns:a16="http://schemas.microsoft.com/office/drawing/2014/main" id="{87CD5385-0F8D-AC2D-95C9-89E146288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5" name="Picture 64" descr="A diagram of a diagram&#10;&#10;Description automatically generated">
            <a:extLst>
              <a:ext uri="{FF2B5EF4-FFF2-40B4-BE49-F238E27FC236}">
                <a16:creationId xmlns:a16="http://schemas.microsoft.com/office/drawing/2014/main" id="{99E4D62A-84F9-E6B4-E5CB-29D64B7B50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 descr="A diagram of a graph&#10;&#10;Description automatically generated">
            <a:extLst>
              <a:ext uri="{FF2B5EF4-FFF2-40B4-BE49-F238E27FC236}">
                <a16:creationId xmlns:a16="http://schemas.microsoft.com/office/drawing/2014/main" id="{E6A21417-2702-0A34-AEE5-0161B44433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1874941"/>
            <a:ext cx="3600000" cy="27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93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Against the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length</a:t>
            </a:r>
            <a:r>
              <a:rPr lang="fr-FR" dirty="0"/>
              <a:t> plot</a:t>
            </a:r>
          </a:p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?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in W7X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29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homoclinic</a:t>
            </a:r>
            <a:r>
              <a:rPr lang="fr-FR" dirty="0"/>
              <a:t> points are the intersections</a:t>
            </a:r>
          </a:p>
          <a:p>
            <a:r>
              <a:rPr lang="fr-FR" dirty="0"/>
              <a:t>The formula </a:t>
            </a:r>
            <a:r>
              <a:rPr lang="fr-FR" dirty="0" err="1"/>
              <a:t>is</a:t>
            </a:r>
            <a:r>
              <a:rPr lang="fr-FR" dirty="0"/>
              <a:t> .. and </a:t>
            </a:r>
            <a:r>
              <a:rPr lang="fr-FR" dirty="0" err="1"/>
              <a:t>works</a:t>
            </a:r>
            <a:r>
              <a:rPr lang="fr-FR" dirty="0"/>
              <a:t> for an exact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Is the </a:t>
            </a:r>
            <a:r>
              <a:rPr lang="fr-FR" dirty="0" err="1"/>
              <a:t>poincare</a:t>
            </a:r>
            <a:r>
              <a:rPr lang="fr-FR" dirty="0"/>
              <a:t> an exact </a:t>
            </a:r>
            <a:r>
              <a:rPr lang="fr-FR" dirty="0" err="1"/>
              <a:t>map</a:t>
            </a:r>
            <a:r>
              <a:rPr lang="fr-FR" dirty="0"/>
              <a:t> ? </a:t>
            </a:r>
            <a:r>
              <a:rPr lang="fr-FR" dirty="0" err="1"/>
              <a:t>Supposed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Meiss</a:t>
            </a:r>
            <a:r>
              <a:rPr lang="fr-FR" dirty="0"/>
              <a:t>’ action </a:t>
            </a:r>
            <a:r>
              <a:rPr lang="fr-FR" dirty="0" err="1"/>
              <a:t>principle</a:t>
            </a:r>
            <a:r>
              <a:rPr lang="fr-FR" dirty="0"/>
              <a:t> for the standard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35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the </a:t>
            </a:r>
          </a:p>
          <a:p>
            <a:r>
              <a:rPr lang="fr-FR" dirty="0"/>
              <a:t>Intersection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Homo/</a:t>
            </a:r>
            <a:r>
              <a:rPr lang="fr-FR" dirty="0" err="1"/>
              <a:t>Hetero-clinic</a:t>
            </a:r>
            <a:r>
              <a:rPr lang="fr-FR" dirty="0"/>
              <a:t> points -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94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W7X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367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Sigma surface</a:t>
            </a:r>
          </a:p>
          <a:p>
            <a:r>
              <a:rPr lang="fr-FR" dirty="0"/>
              <a:t>Adaptation</a:t>
            </a:r>
          </a:p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calculating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Lengths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to 0</a:t>
            </a:r>
          </a:p>
          <a:p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one ? For high m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lot of time ?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Calculating</a:t>
            </a:r>
            <a:r>
              <a:rPr lang="fr-FR" dirty="0"/>
              <a:t> the </a:t>
            </a:r>
            <a:r>
              <a:rPr lang="fr-FR" dirty="0" err="1"/>
              <a:t>turnstile</a:t>
            </a:r>
            <a:r>
              <a:rPr lang="fr-FR" dirty="0"/>
              <a:t> are</a:t>
            </a:r>
            <a:r>
              <a:rPr lang="en-CH" dirty="0"/>
              <a:t>a</a:t>
            </a:r>
            <a:r>
              <a:rPr lang="fr-FR" dirty="0"/>
              <a:t> in the case of the </a:t>
            </a:r>
            <a:r>
              <a:rPr lang="fr-FR" dirty="0" err="1"/>
              <a:t>magnetic</a:t>
            </a:r>
            <a:r>
              <a:rPr lang="fr-FR" dirty="0"/>
              <a:t> flow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85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 err="1"/>
              <a:t>Resonant</a:t>
            </a:r>
            <a:r>
              <a:rPr lang="fr-FR" sz="1600" dirty="0"/>
              <a:t> </a:t>
            </a:r>
            <a:r>
              <a:rPr lang="fr-FR" sz="1600" dirty="0" err="1"/>
              <a:t>divertor</a:t>
            </a:r>
            <a:r>
              <a:rPr lang="fr-FR" sz="1600" dirty="0"/>
              <a:t> concept</a:t>
            </a:r>
          </a:p>
          <a:p>
            <a:r>
              <a:rPr lang="fr-FR" sz="1600" dirty="0"/>
              <a:t>Non-</a:t>
            </a:r>
            <a:r>
              <a:rPr lang="fr-FR" sz="1600" dirty="0" err="1"/>
              <a:t>resonant</a:t>
            </a:r>
            <a:r>
              <a:rPr lang="fr-FR" sz="1600" dirty="0"/>
              <a:t> </a:t>
            </a:r>
            <a:r>
              <a:rPr lang="fr-FR" sz="1600" dirty="0" err="1"/>
              <a:t>divertor</a:t>
            </a:r>
            <a:endParaRPr lang="fr-FR" sz="1600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Heat </a:t>
            </a:r>
            <a:r>
              <a:rPr lang="fr-FR" dirty="0" err="1"/>
              <a:t>exhaust</a:t>
            </a:r>
            <a:r>
              <a:rPr lang="fr-FR" dirty="0"/>
              <a:t> in </a:t>
            </a:r>
            <a:r>
              <a:rPr lang="fr-FR" dirty="0" err="1"/>
              <a:t>stellarators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4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Calculation of the area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shoelace</a:t>
            </a:r>
            <a:r>
              <a:rPr lang="fr-FR" dirty="0"/>
              <a:t> formula </a:t>
            </a:r>
          </a:p>
          <a:p>
            <a:r>
              <a:rPr lang="fr-FR" dirty="0" err="1"/>
              <a:t>Obtained</a:t>
            </a:r>
            <a:r>
              <a:rPr lang="fr-FR" dirty="0"/>
              <a:t> value</a:t>
            </a:r>
          </a:p>
          <a:p>
            <a:r>
              <a:rPr lang="fr-FR" dirty="0"/>
              <a:t>Convergence plot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Toytok</a:t>
            </a:r>
            <a:r>
              <a:rPr lang="fr-FR" dirty="0"/>
              <a:t> - </a:t>
            </a:r>
            <a:r>
              <a:rPr lang="fr-FR" dirty="0" err="1"/>
              <a:t>Verification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44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Turnstile</a:t>
            </a:r>
            <a:r>
              <a:rPr lang="fr-FR" dirty="0"/>
              <a:t> area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Calculation of the </a:t>
            </a:r>
            <a:r>
              <a:rPr lang="fr-FR" dirty="0" err="1"/>
              <a:t>turnstile</a:t>
            </a:r>
            <a:r>
              <a:rPr lang="fr-FR" dirty="0"/>
              <a:t> area for </a:t>
            </a:r>
            <a:br>
              <a:rPr lang="fr-FR" dirty="0"/>
            </a:br>
            <a:r>
              <a:rPr lang="fr-FR" dirty="0"/>
              <a:t>W7X-GYM00-1750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97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Simsopt</a:t>
            </a:r>
            <a:r>
              <a:rPr lang="fr-FR" dirty="0"/>
              <a:t> and </a:t>
            </a:r>
            <a:r>
              <a:rPr lang="fr-FR" dirty="0" err="1"/>
              <a:t>reducing</a:t>
            </a:r>
            <a:r>
              <a:rPr lang="fr-FR" dirty="0"/>
              <a:t>/</a:t>
            </a:r>
            <a:r>
              <a:rPr lang="fr-FR" dirty="0" err="1"/>
              <a:t>increasing</a:t>
            </a:r>
            <a:r>
              <a:rPr lang="fr-FR" dirty="0"/>
              <a:t> chaos of certain </a:t>
            </a:r>
            <a:r>
              <a:rPr lang="fr-FR" dirty="0" err="1"/>
              <a:t>islands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Stellarator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619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Simsopt</a:t>
            </a:r>
            <a:r>
              <a:rPr lang="fr-FR" dirty="0"/>
              <a:t> and </a:t>
            </a:r>
            <a:r>
              <a:rPr lang="fr-FR" dirty="0" err="1"/>
              <a:t>reducing</a:t>
            </a:r>
            <a:r>
              <a:rPr lang="fr-FR" dirty="0"/>
              <a:t>/</a:t>
            </a:r>
            <a:r>
              <a:rPr lang="fr-FR" dirty="0" err="1"/>
              <a:t>increasing</a:t>
            </a:r>
            <a:r>
              <a:rPr lang="fr-FR" dirty="0"/>
              <a:t> chaos of certain </a:t>
            </a:r>
            <a:r>
              <a:rPr lang="fr-FR" dirty="0" err="1"/>
              <a:t>islands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LHD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6597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Simsopt</a:t>
            </a:r>
            <a:r>
              <a:rPr lang="fr-FR" dirty="0"/>
              <a:t> and </a:t>
            </a:r>
            <a:r>
              <a:rPr lang="fr-FR" dirty="0" err="1"/>
              <a:t>reducing</a:t>
            </a:r>
            <a:r>
              <a:rPr lang="fr-FR" dirty="0"/>
              <a:t>/</a:t>
            </a:r>
            <a:r>
              <a:rPr lang="fr-FR" dirty="0" err="1"/>
              <a:t>increasing</a:t>
            </a:r>
            <a:r>
              <a:rPr lang="fr-FR" dirty="0"/>
              <a:t> chaos of certain </a:t>
            </a:r>
            <a:r>
              <a:rPr lang="fr-FR" dirty="0" err="1"/>
              <a:t>islands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Quasr</a:t>
            </a:r>
            <a:r>
              <a:rPr lang="fr-FR" dirty="0"/>
              <a:t> configurations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90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Wrapping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up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4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Symp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exact </a:t>
            </a:r>
            <a:r>
              <a:rPr lang="fr-FR" dirty="0" err="1"/>
              <a:t>map</a:t>
            </a:r>
            <a:r>
              <a:rPr lang="fr-FR" dirty="0"/>
              <a:t>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Action </a:t>
            </a:r>
            <a:r>
              <a:rPr lang="fr-FR" dirty="0" err="1"/>
              <a:t>principle</a:t>
            </a:r>
            <a:r>
              <a:rPr lang="fr-FR" dirty="0"/>
              <a:t> in </a:t>
            </a:r>
            <a:r>
              <a:rPr lang="fr-FR" dirty="0" err="1"/>
              <a:t>detail</a:t>
            </a:r>
            <a:r>
              <a:rPr lang="fr-FR" dirty="0"/>
              <a:t> for exact </a:t>
            </a:r>
            <a:r>
              <a:rPr lang="fr-FR" dirty="0" err="1"/>
              <a:t>maps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60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Flux </a:t>
            </a:r>
            <a:r>
              <a:rPr lang="fr-FR" dirty="0" err="1"/>
              <a:t>form</a:t>
            </a:r>
            <a:r>
              <a:rPr lang="fr-FR" dirty="0"/>
              <a:t> and the flux conservation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3069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Link </a:t>
            </a:r>
            <a:r>
              <a:rPr lang="fr-FR" dirty="0" err="1"/>
              <a:t>between</a:t>
            </a:r>
            <a:r>
              <a:rPr lang="fr-FR" dirty="0"/>
              <a:t> the flow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determinant</a:t>
            </a:r>
            <a:r>
              <a:rPr lang="fr-FR" dirty="0"/>
              <a:t> and the divergence free </a:t>
            </a:r>
            <a:r>
              <a:rPr lang="fr-FR" dirty="0" err="1"/>
              <a:t>field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Standard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818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Stochasticity</a:t>
            </a:r>
            <a:r>
              <a:rPr lang="fr-FR" dirty="0"/>
              <a:t> and NRD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485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Symp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exact </a:t>
            </a:r>
            <a:r>
              <a:rPr lang="fr-FR" dirty="0" err="1"/>
              <a:t>map</a:t>
            </a:r>
            <a:r>
              <a:rPr lang="fr-FR" dirty="0"/>
              <a:t>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Symplectic</a:t>
            </a:r>
            <a:r>
              <a:rPr lang="fr-FR" dirty="0"/>
              <a:t> </a:t>
            </a:r>
            <a:r>
              <a:rPr lang="fr-FR" dirty="0" err="1"/>
              <a:t>maps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27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Nice </a:t>
            </a:r>
            <a:r>
              <a:rPr lang="fr-FR" dirty="0" err="1"/>
              <a:t>papers</a:t>
            </a:r>
            <a:r>
              <a:rPr lang="fr-FR" dirty="0"/>
              <a:t>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Floer</a:t>
            </a:r>
            <a:r>
              <a:rPr lang="fr-FR" dirty="0"/>
              <a:t> </a:t>
            </a:r>
            <a:r>
              <a:rPr lang="fr-FR" dirty="0" err="1"/>
              <a:t>Homology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059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Alternating</a:t>
            </a:r>
            <a:r>
              <a:rPr lang="fr-FR" dirty="0"/>
              <a:t> </a:t>
            </a:r>
            <a:r>
              <a:rPr lang="fr-FR" dirty="0" err="1"/>
              <a:t>hyperbolic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points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70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2760889" cy="3386772"/>
          </a:xfrm>
        </p:spPr>
        <p:txBody>
          <a:bodyPr/>
          <a:lstStyle/>
          <a:p>
            <a:r>
              <a:rPr lang="fr-FR" dirty="0"/>
              <a:t>Cross section</a:t>
            </a:r>
          </a:p>
          <a:p>
            <a:r>
              <a:rPr lang="fr-FR" dirty="0"/>
              <a:t>A 5/5 </a:t>
            </a:r>
            <a:r>
              <a:rPr lang="fr-FR" dirty="0" err="1"/>
              <a:t>island</a:t>
            </a:r>
            <a:r>
              <a:rPr lang="fr-FR" dirty="0"/>
              <a:t> </a:t>
            </a:r>
            <a:r>
              <a:rPr lang="fr-FR" dirty="0" err="1"/>
              <a:t>chain</a:t>
            </a:r>
            <a:endParaRPr lang="fr-FR" dirty="0"/>
          </a:p>
          <a:p>
            <a:r>
              <a:rPr lang="fr-FR" dirty="0"/>
              <a:t>Gym00 configuration and the 4/5</a:t>
            </a:r>
          </a:p>
          <a:p>
            <a:r>
              <a:rPr lang="fr-FR" dirty="0"/>
              <a:t>Show the </a:t>
            </a:r>
            <a:r>
              <a:rPr lang="fr-FR" dirty="0" err="1"/>
              <a:t>stochasticity</a:t>
            </a:r>
            <a:r>
              <a:rPr lang="fr-FR" dirty="0"/>
              <a:t> in the </a:t>
            </a:r>
            <a:r>
              <a:rPr lang="fr-FR" dirty="0" err="1"/>
              <a:t>edge</a:t>
            </a:r>
            <a:endParaRPr lang="fr-FR" dirty="0"/>
          </a:p>
        </p:txBody>
      </p:sp>
      <p:pic>
        <p:nvPicPr>
          <p:cNvPr id="9" name="Picture Placeholder 8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8E62914C-8BC3-B968-0C64-C35B637D4E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102" r="13102"/>
          <a:stretch>
            <a:fillRect/>
          </a:stretch>
        </p:blipFill>
        <p:spPr>
          <a:xfrm>
            <a:off x="3576638" y="0"/>
            <a:ext cx="2571750" cy="5143500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W7X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" name="Picture Placeholder 8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F13B4FC2-7266-CBFD-B234-12138598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2" r="13102"/>
          <a:stretch>
            <a:fillRect/>
          </a:stretch>
        </p:blipFill>
        <p:spPr>
          <a:xfrm>
            <a:off x="6148388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/>
              </p:cNvSpPr>
              <p:nvPr>
                <p:ph type="pic" sz="quarter" idx="13"/>
              </p:nvPr>
            </p:nvSpPr>
            <p:spPr>
              <a:xfrm>
                <a:off x="904875" y="1024845"/>
                <a:ext cx="3144838" cy="3579812"/>
              </a:xfrm>
            </p:spPr>
            <p:txBody>
              <a:bodyPr>
                <a:normAutofit/>
              </a:bodyPr>
              <a:lstStyle/>
              <a:p>
                <a:r>
                  <a:rPr lang="fr-CH" sz="1400" dirty="0"/>
                  <a:t>Following the </a:t>
                </a:r>
                <a:r>
                  <a:rPr lang="fr-CH" sz="1400" dirty="0" err="1"/>
                  <a:t>magnetic</a:t>
                </a:r>
                <a:r>
                  <a:rPr lang="fr-CH" sz="1400" dirty="0"/>
                  <a:t> </a:t>
                </a:r>
                <a:r>
                  <a:rPr lang="fr-CH" sz="1400" dirty="0" err="1"/>
                  <a:t>field</a:t>
                </a:r>
                <a:r>
                  <a:rPr lang="fr-CH" sz="1400" dirty="0"/>
                  <a:t> and </a:t>
                </a:r>
                <a:r>
                  <a:rPr lang="fr-CH" sz="1400" dirty="0" err="1"/>
                  <a:t>recording</a:t>
                </a:r>
                <a:r>
                  <a:rPr lang="fr-CH" sz="1400" dirty="0"/>
                  <a:t> </a:t>
                </a:r>
                <a:r>
                  <a:rPr lang="fr-CH" sz="1400" dirty="0" err="1"/>
                  <a:t>their</a:t>
                </a:r>
                <a:r>
                  <a:rPr lang="fr-CH" sz="1400" dirty="0"/>
                  <a:t> intersection </a:t>
                </a:r>
                <a:r>
                  <a:rPr lang="fr-CH" sz="1400" dirty="0" err="1"/>
                  <a:t>with</a:t>
                </a:r>
                <a:r>
                  <a:rPr lang="fr-CH" sz="1400" dirty="0"/>
                  <a:t> constant </a:t>
                </a:r>
                <a14:m>
                  <m:oMath xmlns:m="http://schemas.openxmlformats.org/officeDocument/2006/math">
                    <m:r>
                      <a:rPr lang="fr-CH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CH" sz="1400" dirty="0"/>
                  <a:t> planes</a:t>
                </a:r>
              </a:p>
              <a:p>
                <a:r>
                  <a:rPr lang="fr-CH" sz="1400" dirty="0"/>
                  <a:t>The </a:t>
                </a:r>
                <a:r>
                  <a:rPr lang="fr-CH" sz="1400" dirty="0" err="1"/>
                  <a:t>contravariant</a:t>
                </a:r>
                <a:r>
                  <a:rPr lang="fr-CH" sz="1400" dirty="0"/>
                  <a:t> component of the tangent </a:t>
                </a:r>
                <a:r>
                  <a:rPr lang="fr-CH" sz="1400" dirty="0" err="1"/>
                  <a:t>vector</a:t>
                </a:r>
                <a:r>
                  <a:rPr lang="fr-CH" sz="1400" dirty="0"/>
                  <a:t> of a </a:t>
                </a:r>
                <a:r>
                  <a:rPr lang="fr-CH" sz="1400" dirty="0" err="1"/>
                  <a:t>curve</a:t>
                </a:r>
                <a:r>
                  <a:rPr lang="fr-CH" sz="1400" dirty="0"/>
                  <a:t> </a:t>
                </a:r>
                <a14:m>
                  <m:oMath xmlns:m="http://schemas.openxmlformats.org/officeDocument/2006/math">
                    <m:r>
                      <a:rPr lang="fr-CH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CH" sz="1400" dirty="0"/>
                  <a:t>, </a:t>
                </a:r>
                <a:r>
                  <a:rPr lang="fr-CH" sz="1400" dirty="0" err="1"/>
                  <a:t>defined</a:t>
                </a:r>
                <a:r>
                  <a:rPr lang="fr-CH" sz="1400" dirty="0"/>
                  <a:t> by </a:t>
                </a:r>
                <a:r>
                  <a:rPr lang="fr-CH" sz="1400" dirty="0" err="1"/>
                  <a:t>following</a:t>
                </a:r>
                <a:r>
                  <a:rPr lang="fr-CH" sz="1400" dirty="0"/>
                  <a:t> the </a:t>
                </a:r>
                <a:r>
                  <a:rPr lang="fr-CH" sz="1400" dirty="0" err="1"/>
                  <a:t>field</a:t>
                </a:r>
                <a:r>
                  <a:rPr lang="fr-CH" sz="1400" dirty="0"/>
                  <a:t>, are</a:t>
                </a:r>
              </a:p>
              <a:p>
                <a:endParaRPr lang="fr-CH" sz="1400" dirty="0"/>
              </a:p>
              <a:p>
                <a:pPr marL="0" indent="0">
                  <a:buNone/>
                </a:pPr>
                <a:endParaRPr lang="fr-CH" sz="1400" dirty="0"/>
              </a:p>
              <a:p>
                <a:r>
                  <a:rPr lang="fr-CH" sz="1400" dirty="0"/>
                  <a:t>The </a:t>
                </a:r>
                <a:r>
                  <a:rPr lang="fr-CH" sz="1400" dirty="0" err="1"/>
                  <a:t>poincare</a:t>
                </a:r>
                <a:r>
                  <a:rPr lang="fr-CH" sz="1400" dirty="0"/>
                  <a:t> </a:t>
                </a:r>
                <a:r>
                  <a:rPr lang="fr-CH" sz="1400" dirty="0" err="1"/>
                  <a:t>map</a:t>
                </a:r>
                <a:r>
                  <a:rPr lang="fr-CH" sz="1400" dirty="0"/>
                  <a:t> </a:t>
                </a:r>
                <a:r>
                  <a:rPr lang="fr-CH" sz="1400" dirty="0" err="1"/>
                  <a:t>sends</a:t>
                </a:r>
                <a:r>
                  <a:rPr lang="fr-CH" sz="1400" dirty="0"/>
                  <a:t> points </a:t>
                </a:r>
                <a:r>
                  <a:rPr lang="fr-CH" sz="1400" dirty="0" err="1"/>
                  <a:t>from</a:t>
                </a:r>
                <a:r>
                  <a:rPr lang="fr-CH" sz="1400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H" sz="1400" dirty="0"/>
                  <a:t> section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CH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𝑓𝑝</m:t>
                            </m:r>
                          </m:sub>
                        </m:s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C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fr-CH" sz="1400" dirty="0"/>
                  <a:t> section</a:t>
                </a:r>
              </a:p>
              <a:p>
                <a:endParaRPr lang="fr-CH" sz="1400" dirty="0"/>
              </a:p>
              <a:p>
                <a:endParaRPr lang="fr-CH" sz="1400" dirty="0"/>
              </a:p>
            </p:txBody>
          </p:sp>
        </mc:Choice>
        <mc:Fallback xmlns="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3"/>
              </p:nvPr>
            </p:nvSpPr>
            <p:spPr>
              <a:xfrm>
                <a:off x="904875" y="1024845"/>
                <a:ext cx="3144838" cy="3579812"/>
              </a:xfrm>
              <a:blipFill>
                <a:blip r:embed="rId4"/>
                <a:stretch>
                  <a:fillRect t="-8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of the </a:t>
            </a:r>
            <a:r>
              <a:rPr lang="fr-FR" dirty="0" err="1"/>
              <a:t>Poincare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2DE6E92-044D-B393-F7D2-FC35BE662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5563556" y="2798647"/>
            <a:ext cx="3067682" cy="2052002"/>
          </a:xfrm>
        </p:spPr>
      </p:pic>
      <p:pic>
        <p:nvPicPr>
          <p:cNvPr id="24" name="Picture 23" descr="\documentclass{article}&#10;\usepackage{amsmath}&#10;\pagestyle{empty}&#10;\begin{document}&#10;&#10;\begin{align*}&#10;    \begin{pmatrix}&#10;        R\\&#10;        Z&#10;    \end{pmatrix} \mapsto \mathcal{P}(R,\,Z) = \int_{\phi_i}^{\phi_i+T}\begin{pmatrix}&#10;        \dot{\gamma}^R(s)\\&#10;        \dot{\gamma}^Z(s)&#10;    \end{pmatrix}\,ds + \begin{pmatrix}&#10;        R\\&#10;        Z&#10;    \end{pmatrix}&#10;\end{align*}&#10;&#10;\end{document}" title="IguanaTex Picture Display">
            <a:extLst>
              <a:ext uri="{FF2B5EF4-FFF2-40B4-BE49-F238E27FC236}">
                <a16:creationId xmlns:a16="http://schemas.microsoft.com/office/drawing/2014/main" id="{D1486B74-A888-F40C-00AB-6EC96D2DBF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50600" y="3777784"/>
            <a:ext cx="3527288" cy="460626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\begin{align*}&#10;    \dot{\gamma}^i(\phi) = (\frac{dR}{d\phi},\,1,\,\frac{dZ}{d\phi}) = (\frac{dR}{dt}\frac{dt}{d\phi},\,1,\,\frac{dZ}{dt}\frac{dt}{d\phi}) = (B^R/B^\phi,\, 1,\,B^Z/B^\phi)&#10;\end{align*}&#10;&#10;\end{document}" title="IguanaTex Picture Display">
            <a:extLst>
              <a:ext uri="{FF2B5EF4-FFF2-40B4-BE49-F238E27FC236}">
                <a16:creationId xmlns:a16="http://schemas.microsoft.com/office/drawing/2014/main" id="{59F954FB-99F1-CB9C-1BC9-D1F4C1EA27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6074" y="2508884"/>
            <a:ext cx="4739323" cy="369876"/>
          </a:xfrm>
          <a:prstGeom prst="rect">
            <a:avLst/>
          </a:prstGeom>
        </p:spPr>
      </p:pic>
      <p:pic>
        <p:nvPicPr>
          <p:cNvPr id="10" name="Picture 9" descr="A diagram of a spiraling structure&#10;&#10;Description automatically generated with medium confidence">
            <a:extLst>
              <a:ext uri="{FF2B5EF4-FFF2-40B4-BE49-F238E27FC236}">
                <a16:creationId xmlns:a16="http://schemas.microsoft.com/office/drawing/2014/main" id="{3878C509-9A09-7DB4-8C6C-A29AD65FB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853" y="425250"/>
            <a:ext cx="3839210" cy="19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/>
              </p:cNvSpPr>
              <p:nvPr>
                <p:ph type="pic" sz="quarter" idx="13"/>
              </p:nvPr>
            </p:nvSpPr>
            <p:spPr>
              <a:xfrm>
                <a:off x="904874" y="1563688"/>
                <a:ext cx="3484245" cy="3579812"/>
              </a:xfrm>
            </p:spPr>
            <p:txBody>
              <a:bodyPr>
                <a:normAutofit/>
              </a:bodyPr>
              <a:lstStyle/>
              <a:p>
                <a:r>
                  <a:rPr lang="fr-CH" sz="1400" dirty="0"/>
                  <a:t>A </a:t>
                </a:r>
                <a:r>
                  <a:rPr lang="fr-CH" sz="1400" dirty="0" err="1"/>
                  <a:t>fixed</a:t>
                </a:r>
                <a:r>
                  <a:rPr lang="fr-CH" sz="1400" dirty="0"/>
                  <a:t> point of </a:t>
                </a:r>
                <a14:m>
                  <m:oMath xmlns:m="http://schemas.openxmlformats.org/officeDocument/2006/math">
                    <m:r>
                      <a:rPr lang="fr-CH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</m:oMath>
                </a14:m>
                <a:r>
                  <a:rPr lang="fr-CH" sz="1400" dirty="0"/>
                  <a:t> of </a:t>
                </a:r>
                <a:r>
                  <a:rPr lang="fr-CH" sz="1400" dirty="0" err="1"/>
                  <a:t>order</a:t>
                </a:r>
                <a:r>
                  <a:rPr lang="fr-CH" sz="1400" dirty="0"/>
                  <a:t>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H" sz="1400" dirty="0"/>
                  <a:t> </a:t>
                </a:r>
                <a:r>
                  <a:rPr lang="fr-CH" sz="1400" dirty="0" err="1"/>
                  <a:t>is</a:t>
                </a:r>
                <a:r>
                  <a:rPr lang="fr-CH" sz="1400" dirty="0"/>
                  <a:t> </a:t>
                </a:r>
                <a:r>
                  <a:rPr lang="fr-CH" sz="1400" dirty="0" err="1"/>
                  <a:t>such</a:t>
                </a:r>
                <a:r>
                  <a:rPr lang="fr-CH" sz="1400" dirty="0"/>
                  <a:t> </a:t>
                </a:r>
                <a:r>
                  <a:rPr lang="fr-CH" sz="1400" dirty="0" err="1"/>
                  <a:t>that</a:t>
                </a:r>
                <a:endParaRPr lang="fr-CH" sz="1400" dirty="0"/>
              </a:p>
              <a:p>
                <a:pPr marL="0" indent="0">
                  <a:buNone/>
                </a:pPr>
                <a:endParaRPr lang="fr-CH" sz="1400" dirty="0"/>
              </a:p>
              <a:p>
                <a:r>
                  <a:rPr lang="fr-CH" sz="1400" dirty="0" err="1"/>
                  <a:t>Helicity</a:t>
                </a:r>
                <a:r>
                  <a:rPr lang="fr-CH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fr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H" sz="1400" dirty="0"/>
                  <a:t> </a:t>
                </a:r>
                <a:r>
                  <a:rPr lang="fr-CH" sz="1400" dirty="0" err="1"/>
                  <a:t>gives</a:t>
                </a:r>
                <a:r>
                  <a:rPr lang="fr-CH" sz="1400" dirty="0"/>
                  <a:t> the fraction of </a:t>
                </a:r>
                <a:r>
                  <a:rPr lang="fr-CH" sz="1400" dirty="0" err="1"/>
                  <a:t>poloidal</a:t>
                </a:r>
                <a:r>
                  <a:rPr lang="fr-CH" sz="1400" dirty="0"/>
                  <a:t> </a:t>
                </a:r>
                <a:r>
                  <a:rPr lang="fr-CH" sz="1400" dirty="0" err="1"/>
                  <a:t>turns</a:t>
                </a:r>
                <a:r>
                  <a:rPr lang="fr-CH" sz="1400" dirty="0"/>
                  <a:t> </a:t>
                </a:r>
                <a:r>
                  <a:rPr lang="fr-CH" sz="1400" dirty="0" err="1"/>
                  <a:t>around</a:t>
                </a:r>
                <a:r>
                  <a:rPr lang="fr-CH" sz="1400" dirty="0"/>
                  <a:t> the axis </a:t>
                </a:r>
                <a:r>
                  <a:rPr lang="fr-CH" sz="1400" dirty="0" err="1"/>
                  <a:t>parcoured</a:t>
                </a:r>
                <a:r>
                  <a:rPr lang="fr-CH" sz="1400" dirty="0"/>
                  <a:t> </a:t>
                </a:r>
                <a:r>
                  <a:rPr lang="fr-CH" sz="1400" dirty="0" err="1"/>
                  <a:t>after</a:t>
                </a:r>
                <a:r>
                  <a:rPr lang="fr-CH" sz="1400" dirty="0"/>
                  <a:t> one </a:t>
                </a:r>
                <a:r>
                  <a:rPr lang="fr-CH" sz="1400" dirty="0" err="1"/>
                  <a:t>toroidal</a:t>
                </a:r>
                <a:r>
                  <a:rPr lang="fr-CH" sz="1400" dirty="0"/>
                  <a:t> </a:t>
                </a:r>
                <a:r>
                  <a:rPr lang="fr-CH" sz="1400" dirty="0" err="1"/>
                  <a:t>turn</a:t>
                </a:r>
                <a:endParaRPr lang="fr-CH" sz="1400" dirty="0"/>
              </a:p>
              <a:p>
                <a:r>
                  <a:rPr lang="fr-CH" sz="1400" b="0" dirty="0"/>
                  <a:t>An </a:t>
                </a:r>
                <a14:m>
                  <m:oMath xmlns:m="http://schemas.openxmlformats.org/officeDocument/2006/math">
                    <m:r>
                      <a:rPr lang="fr-CH" sz="1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H" sz="1400" b="0" dirty="0"/>
                  <a:t> or </a:t>
                </a:r>
                <a14:m>
                  <m:oMath xmlns:m="http://schemas.openxmlformats.org/officeDocument/2006/math">
                    <m:r>
                      <a:rPr lang="fr-CH" sz="1400" b="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CH" sz="1400" b="0" dirty="0"/>
                  <a:t>-point of an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H" sz="1400" b="0" dirty="0"/>
                  <a:t> </a:t>
                </a:r>
                <a:r>
                  <a:rPr lang="fr-CH" sz="1400" b="0" dirty="0" err="1"/>
                  <a:t>island</a:t>
                </a:r>
                <a:r>
                  <a:rPr lang="fr-CH" sz="1400" b="0" dirty="0"/>
                  <a:t> (</a:t>
                </a:r>
                <a:r>
                  <a:rPr lang="fr-CH" sz="1400" b="0" dirty="0" err="1"/>
                  <a:t>chain</a:t>
                </a:r>
                <a:r>
                  <a:rPr lang="fr-CH" sz="1400" b="0" dirty="0"/>
                  <a:t>) </a:t>
                </a:r>
                <a:r>
                  <a:rPr lang="fr-CH" sz="1400" b="0" dirty="0" err="1"/>
                  <a:t>comes</a:t>
                </a:r>
                <a:r>
                  <a:rPr lang="fr-CH" sz="1400" b="0" dirty="0"/>
                  <a:t> back to </a:t>
                </a:r>
                <a:r>
                  <a:rPr lang="fr-CH" sz="1400" b="0" dirty="0" err="1"/>
                  <a:t>itself</a:t>
                </a:r>
                <a:r>
                  <a:rPr lang="fr-CH" sz="1400" b="0" dirty="0"/>
                  <a:t> </a:t>
                </a:r>
                <a:r>
                  <a:rPr lang="fr-CH" sz="1400" b="0" dirty="0" err="1"/>
                  <a:t>after</a:t>
                </a:r>
                <a:r>
                  <a:rPr lang="fr-CH" sz="1400" b="0" dirty="0"/>
                  <a:t>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H" sz="1400" b="0" dirty="0"/>
                  <a:t> </a:t>
                </a:r>
                <a:r>
                  <a:rPr lang="fr-CH" sz="1400" b="0" dirty="0" err="1"/>
                  <a:t>toroidal</a:t>
                </a:r>
                <a:r>
                  <a:rPr lang="fr-CH" sz="1400" b="0" dirty="0"/>
                  <a:t> </a:t>
                </a:r>
                <a:r>
                  <a:rPr lang="fr-CH" sz="1400" b="0" dirty="0" err="1"/>
                  <a:t>turns</a:t>
                </a:r>
                <a:r>
                  <a:rPr lang="fr-CH" sz="1400" b="0" dirty="0"/>
                  <a:t>, thus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𝑓𝑝</m:t>
                        </m:r>
                      </m:sub>
                    </m:sSub>
                  </m:oMath>
                </a14:m>
                <a:r>
                  <a:rPr lang="fr-CH" sz="1400" dirty="0"/>
                  <a:t> </a:t>
                </a:r>
              </a:p>
              <a:p>
                <a:r>
                  <a:rPr lang="fr-CH" sz="1400" b="0" dirty="0"/>
                  <a:t>There are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CH" sz="1400" dirty="0"/>
                  <a:t> intersections </a:t>
                </a:r>
                <a:r>
                  <a:rPr lang="fr-CH" sz="1400" dirty="0" err="1"/>
                  <a:t>with</a:t>
                </a:r>
                <a:r>
                  <a:rPr lang="fr-CH" sz="1400" dirty="0"/>
                  <a:t> a constant </a:t>
                </a:r>
                <a14:m>
                  <m:oMath xmlns:m="http://schemas.openxmlformats.org/officeDocument/2006/math">
                    <m:r>
                      <a:rPr lang="fr-CH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CH" sz="1400" dirty="0"/>
                  <a:t>-section and </a:t>
                </a:r>
                <a:r>
                  <a:rPr lang="fr-CH" sz="1400" dirty="0" err="1"/>
                  <a:t>using</a:t>
                </a:r>
                <a:r>
                  <a:rPr lang="fr-CH" sz="1400" dirty="0"/>
                  <a:t> the </a:t>
                </a:r>
                <a:r>
                  <a:rPr lang="fr-CH" sz="1400" dirty="0" err="1"/>
                  <a:t>field</a:t>
                </a:r>
                <a:r>
                  <a:rPr lang="fr-CH" sz="1400" dirty="0"/>
                  <a:t> </a:t>
                </a:r>
                <a:r>
                  <a:rPr lang="fr-CH" sz="1400" dirty="0" err="1"/>
                  <a:t>periodicity</a:t>
                </a:r>
                <a:r>
                  <a:rPr lang="fr-CH" sz="1400" dirty="0"/>
                  <a:t> the </a:t>
                </a:r>
                <a:r>
                  <a:rPr lang="fr-CH" sz="1400" dirty="0" err="1"/>
                  <a:t>lowest</a:t>
                </a:r>
                <a:r>
                  <a:rPr lang="fr-CH" sz="1400" dirty="0"/>
                  <a:t> </a:t>
                </a:r>
                <a:r>
                  <a:rPr lang="fr-CH" sz="1400" dirty="0" err="1"/>
                  <a:t>order</a:t>
                </a:r>
                <a:r>
                  <a:rPr lang="fr-CH" sz="1400" dirty="0"/>
                  <a:t> is </a:t>
                </a:r>
                <a14:m>
                  <m:oMath xmlns:m="http://schemas.openxmlformats.org/officeDocument/2006/math">
                    <m:r>
                      <a:rPr lang="fr-CH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CH" sz="1400" dirty="0"/>
              </a:p>
              <a:p>
                <a:r>
                  <a:rPr lang="fr-CH" sz="1400" dirty="0"/>
                  <a:t>The </a:t>
                </a:r>
                <a:r>
                  <a:rPr lang="fr-CH" sz="1400" dirty="0" err="1"/>
                  <a:t>separatrix</a:t>
                </a:r>
                <a:r>
                  <a:rPr lang="fr-CH" sz="1400" dirty="0"/>
                  <a:t> of the </a:t>
                </a:r>
                <a:r>
                  <a:rPr lang="fr-CH" sz="1400" dirty="0" err="1"/>
                  <a:t>island</a:t>
                </a:r>
                <a:endParaRPr lang="fr-CH" sz="1400" dirty="0"/>
              </a:p>
              <a:p>
                <a:pPr marL="0" indent="0">
                  <a:buNone/>
                </a:pPr>
                <a:endParaRPr lang="fr-CH" sz="1400" dirty="0"/>
              </a:p>
            </p:txBody>
          </p:sp>
        </mc:Choice>
        <mc:Fallback xmlns="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3"/>
              </p:nvPr>
            </p:nvSpPr>
            <p:spPr>
              <a:xfrm>
                <a:off x="904874" y="1563688"/>
                <a:ext cx="3484245" cy="3579812"/>
              </a:xfrm>
              <a:blipFill>
                <a:blip r:embed="rId3"/>
                <a:stretch>
                  <a:fillRect t="-8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re 3">
                <a:extLst>
                  <a:ext uri="{FF2B5EF4-FFF2-40B4-BE49-F238E27FC236}">
                    <a16:creationId xmlns:a16="http://schemas.microsoft.com/office/drawing/2014/main" id="{211B708E-5D66-AC4E-88EB-D50C6EC8E4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How the </a:t>
                </a:r>
                <a:r>
                  <a:rPr lang="fr-FR" dirty="0" err="1"/>
                  <a:t>fixed</a:t>
                </a:r>
                <a:r>
                  <a:rPr lang="fr-FR" dirty="0"/>
                  <a:t> points of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</m:oMath>
                </a14:m>
                <a:r>
                  <a:rPr lang="fr-FR" dirty="0"/>
                  <a:t> relate to the </a:t>
                </a:r>
                <a:r>
                  <a:rPr lang="fr-FR" dirty="0" err="1"/>
                  <a:t>magnetic</a:t>
                </a:r>
                <a:r>
                  <a:rPr lang="fr-FR" dirty="0"/>
                  <a:t> </a:t>
                </a:r>
                <a:r>
                  <a:rPr lang="fr-FR" dirty="0" err="1"/>
                  <a:t>Islands</a:t>
                </a:r>
                <a:endParaRPr lang="fr-FR" dirty="0"/>
              </a:p>
            </p:txBody>
          </p:sp>
        </mc:Choice>
        <mc:Fallback xmlns="">
          <p:sp>
            <p:nvSpPr>
              <p:cNvPr id="4" name="Titre 3">
                <a:extLst>
                  <a:ext uri="{FF2B5EF4-FFF2-40B4-BE49-F238E27FC236}">
                    <a16:creationId xmlns:a16="http://schemas.microsoft.com/office/drawing/2014/main" id="{211B708E-5D66-AC4E-88EB-D50C6EC8E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63" t="-18182" b="-198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FC4278-DE54-91BA-0E23-3632F58B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563688"/>
            <a:ext cx="4058920" cy="3386772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9" name="Picture 8" descr="\documentclass{article}&#10;\usepackage{amsmath}&#10;\pagestyle{empty}&#10;\begin{document}&#10;&#10;\begin{align*}&#10;    \mathcal{P}^{k}(x^\star) = x^\star&#10;\end{align*}&#10;&#10;\end{document}" title="IguanaTex Picture Display">
            <a:extLst>
              <a:ext uri="{FF2B5EF4-FFF2-40B4-BE49-F238E27FC236}">
                <a16:creationId xmlns:a16="http://schemas.microsoft.com/office/drawing/2014/main" id="{EBF536A4-5682-0224-2E6D-41FCE70A50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49089" y="1931835"/>
            <a:ext cx="1217828" cy="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/>
              </p:cNvSpPr>
              <p:nvPr>
                <p:ph type="pic" sz="quarter" idx="13"/>
              </p:nvPr>
            </p:nvSpPr>
            <p:spPr>
              <a:xfrm>
                <a:off x="904875" y="1563688"/>
                <a:ext cx="3492558" cy="3579812"/>
              </a:xfrm>
            </p:spPr>
            <p:txBody>
              <a:bodyPr>
                <a:normAutofit/>
              </a:bodyPr>
              <a:lstStyle/>
              <a:p>
                <a:r>
                  <a:rPr lang="fr-CH" sz="1400" dirty="0" err="1"/>
                  <a:t>Chirikov</a:t>
                </a:r>
                <a:r>
                  <a:rPr lang="fr-CH" sz="1400" dirty="0"/>
                  <a:t> standard </a:t>
                </a:r>
                <a:r>
                  <a:rPr lang="fr-CH" sz="1400" dirty="0" err="1"/>
                  <a:t>map</a:t>
                </a:r>
                <a:r>
                  <a:rPr lang="fr-CH" sz="1400" dirty="0"/>
                  <a:t> on the </a:t>
                </a:r>
                <a:r>
                  <a:rPr lang="fr-CH" sz="1400" dirty="0" err="1"/>
                  <a:t>cylinder</a:t>
                </a:r>
                <a:endParaRPr lang="fr-CH" sz="1400" dirty="0"/>
              </a:p>
              <a:p>
                <a:endParaRPr lang="fr-CH" sz="1400" dirty="0"/>
              </a:p>
              <a:p>
                <a:endParaRPr lang="fr-CH" sz="1400" dirty="0"/>
              </a:p>
              <a:p>
                <a:endParaRPr lang="fr-CH" sz="1400" dirty="0"/>
              </a:p>
              <a:p>
                <a:endParaRPr lang="fr-CH" sz="1400" dirty="0"/>
              </a:p>
              <a:p>
                <a:r>
                  <a:rPr lang="fr-CH" sz="1400" dirty="0"/>
                  <a:t>As the </a:t>
                </a:r>
                <a14:m>
                  <m:oMath xmlns:m="http://schemas.openxmlformats.org/officeDocument/2006/math">
                    <m:r>
                      <a:rPr lang="fr-CH" sz="1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CH" sz="1400" dirty="0"/>
                  <a:t> </a:t>
                </a:r>
                <a:r>
                  <a:rPr lang="fr-CH" sz="1400" dirty="0" err="1"/>
                  <a:t>parameter</a:t>
                </a:r>
                <a:r>
                  <a:rPr lang="fr-CH" sz="1400" dirty="0"/>
                  <a:t> </a:t>
                </a:r>
                <a:r>
                  <a:rPr lang="fr-CH" sz="1400" dirty="0" err="1"/>
                  <a:t>is</a:t>
                </a:r>
                <a:r>
                  <a:rPr lang="fr-CH" sz="1400" dirty="0"/>
                  <a:t> </a:t>
                </a:r>
                <a:r>
                  <a:rPr lang="fr-CH" sz="1400" dirty="0" err="1"/>
                  <a:t>increased</a:t>
                </a:r>
                <a:r>
                  <a:rPr lang="fr-CH" sz="1400" dirty="0"/>
                  <a:t>, the system </a:t>
                </a:r>
                <a:r>
                  <a:rPr lang="fr-CH" sz="1400" dirty="0" err="1"/>
                  <a:t>becomes</a:t>
                </a:r>
                <a:r>
                  <a:rPr lang="fr-CH" sz="1400" dirty="0"/>
                  <a:t> more </a:t>
                </a:r>
                <a:r>
                  <a:rPr lang="fr-CH" sz="1400" dirty="0" err="1"/>
                  <a:t>chaotic</a:t>
                </a:r>
                <a:endParaRPr lang="fr-CH" sz="1400" dirty="0"/>
              </a:p>
              <a:p>
                <a:r>
                  <a:rPr lang="fr-CH" sz="1400" dirty="0"/>
                  <a:t>The </a:t>
                </a:r>
                <a:r>
                  <a:rPr lang="fr-CH" sz="1400" dirty="0" err="1"/>
                  <a:t>separatrix</a:t>
                </a:r>
                <a:r>
                  <a:rPr lang="fr-CH" sz="1400" dirty="0"/>
                  <a:t> breaks </a:t>
                </a:r>
                <a:r>
                  <a:rPr lang="fr-CH" sz="1400" dirty="0" err="1"/>
                  <a:t>into</a:t>
                </a:r>
                <a:r>
                  <a:rPr lang="fr-CH" sz="1400" dirty="0"/>
                  <a:t> stable and </a:t>
                </a:r>
                <a:r>
                  <a:rPr lang="fr-CH" sz="1400" dirty="0" err="1"/>
                  <a:t>unstable</a:t>
                </a:r>
                <a:r>
                  <a:rPr lang="fr-CH" sz="1400" dirty="0"/>
                  <a:t> manifolds</a:t>
                </a:r>
              </a:p>
              <a:p>
                <a:r>
                  <a:rPr lang="fr-CH" sz="1400" dirty="0" err="1"/>
                  <a:t>They</a:t>
                </a:r>
                <a:r>
                  <a:rPr lang="fr-CH" sz="1400" dirty="0"/>
                  <a:t> </a:t>
                </a:r>
                <a:r>
                  <a:rPr lang="fr-CH" sz="1400" dirty="0" err="1"/>
                  <a:t>delimit</a:t>
                </a:r>
                <a:r>
                  <a:rPr lang="fr-CH" sz="1400" dirty="0"/>
                  <a:t> </a:t>
                </a:r>
                <a:r>
                  <a:rPr lang="fr-CH" sz="1400" dirty="0" err="1"/>
                  <a:t>regions</a:t>
                </a:r>
                <a:r>
                  <a:rPr lang="fr-CH" sz="1400" dirty="0"/>
                  <a:t> </a:t>
                </a:r>
                <a:r>
                  <a:rPr lang="fr-CH" sz="1400" dirty="0" err="1"/>
                  <a:t>defined</a:t>
                </a:r>
                <a:r>
                  <a:rPr lang="fr-CH" sz="1400" dirty="0"/>
                  <a:t> as a </a:t>
                </a:r>
                <a:r>
                  <a:rPr lang="fr-CH" sz="1400" dirty="0" err="1"/>
                  <a:t>turnstiles</a:t>
                </a:r>
                <a:endParaRPr lang="fr-CH" sz="1400" dirty="0"/>
              </a:p>
            </p:txBody>
          </p:sp>
        </mc:Choice>
        <mc:Fallback xmlns="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D92A7967-4865-E640-98DC-2F68AD32F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3"/>
              </p:nvPr>
            </p:nvSpPr>
            <p:spPr>
              <a:xfrm>
                <a:off x="904875" y="1563688"/>
                <a:ext cx="3492558" cy="3579812"/>
              </a:xfrm>
              <a:blipFill>
                <a:blip r:embed="rId3"/>
                <a:stretch>
                  <a:fillRect t="-8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Separatrix</a:t>
            </a:r>
            <a:r>
              <a:rPr lang="fr-FR" dirty="0"/>
              <a:t> of an </a:t>
            </a:r>
            <a:r>
              <a:rPr lang="fr-FR" dirty="0" err="1"/>
              <a:t>island</a:t>
            </a:r>
            <a:r>
              <a:rPr lang="fr-FR" dirty="0"/>
              <a:t> </a:t>
            </a:r>
            <a:r>
              <a:rPr lang="fr-FR" dirty="0" err="1"/>
              <a:t>indicates</a:t>
            </a:r>
            <a:r>
              <a:rPr lang="fr-FR" dirty="0"/>
              <a:t> Chaos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brokeness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5" name="Picture 14" descr="\documentclass{article}&#10;\usepackage{amsmath}&#10;\usepackage{amssymb}&#10;\pagestyle{empty}&#10;\begin{document}&#10;&#10;\begin{align*}&#10;   p_{n+1} &amp;= p_{n} -\frac{K}{2\pi}\sin(2\pi\theta_n)\\&#10;   \theta_{n+1} &amp;\equiv \theta_{n} + p_{n+1} \pmod{1} &#10;\end{align*}&#10;&#10;\end{document}" title="IguanaTex Picture Display">
            <a:extLst>
              <a:ext uri="{FF2B5EF4-FFF2-40B4-BE49-F238E27FC236}">
                <a16:creationId xmlns:a16="http://schemas.microsoft.com/office/drawing/2014/main" id="{9332545A-9944-51F1-C38C-E10775B281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9401" y="1941885"/>
            <a:ext cx="2283766" cy="664636"/>
          </a:xfrm>
          <a:prstGeom prst="rect">
            <a:avLst/>
          </a:prstGeom>
        </p:spPr>
      </p:pic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803ECB38-B9A1-3848-0005-0C5CA784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2000" y="897132"/>
            <a:ext cx="3456000" cy="3456000"/>
          </a:xfrm>
          <a:ln>
            <a:solidFill>
              <a:schemeClr val="bg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80B093C-66D8-F6D9-DC65-484D2843A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8D89C36-88A2-DC65-806F-CC66AE4E5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F06C51-688C-31BC-E567-2A76F7505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6AB3172-55C1-2E36-F0F0-3EB71F0A8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C8E5822-B52D-1397-E153-8E208DD1D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5E435FC-4B2B-B539-6265-C57666097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D97A0BA-BE8A-BBAE-D63C-83C9F4F8C1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C7F70C-19C3-30E8-2EF1-0FFE5670F2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5F27C26-FE98-17DC-AA63-951F0A6F8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0005" y="905137"/>
            <a:ext cx="3456000" cy="34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B17430C-CAA6-0EAE-CF17-D23D9F02ACF2}"/>
              </a:ext>
            </a:extLst>
          </p:cNvPr>
          <p:cNvSpPr txBox="1"/>
          <p:nvPr/>
        </p:nvSpPr>
        <p:spPr>
          <a:xfrm>
            <a:off x="1104278" y="2661260"/>
            <a:ext cx="3268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/>
              <a:t>Meiss</a:t>
            </a:r>
            <a:r>
              <a:rPr lang="en-US" sz="1050" i="1" dirty="0"/>
              <a:t>, ‘Thirty Years of Turnstiles and Transport’.</a:t>
            </a:r>
            <a:endParaRPr lang="en-CH" sz="900" i="1" dirty="0"/>
          </a:p>
        </p:txBody>
      </p:sp>
    </p:spTree>
    <p:extLst>
      <p:ext uri="{BB962C8B-B14F-4D97-AF65-F5344CB8AC3E}">
        <p14:creationId xmlns:p14="http://schemas.microsoft.com/office/powerpoint/2010/main" val="283934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92A7967-4865-E640-98DC-2F68AD32F2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492558" cy="3579812"/>
          </a:xfrm>
        </p:spPr>
        <p:txBody>
          <a:bodyPr>
            <a:normAutofit/>
          </a:bodyPr>
          <a:lstStyle/>
          <a:p>
            <a:r>
              <a:rPr lang="fr-CH" sz="1400" dirty="0"/>
              <a:t>A point </a:t>
            </a:r>
            <a:r>
              <a:rPr lang="fr-CH" sz="1400" dirty="0" err="1"/>
              <a:t>starting</a:t>
            </a:r>
            <a:r>
              <a:rPr lang="fr-CH" sz="1400" dirty="0"/>
              <a:t> </a:t>
            </a:r>
            <a:r>
              <a:rPr lang="fr-CH" sz="1400" dirty="0" err="1"/>
              <a:t>inside</a:t>
            </a:r>
            <a:r>
              <a:rPr lang="fr-CH" sz="1400" dirty="0"/>
              <a:t> the intersection of the </a:t>
            </a:r>
            <a:r>
              <a:rPr lang="fr-CH" sz="1400" dirty="0" err="1"/>
              <a:t>two</a:t>
            </a:r>
            <a:r>
              <a:rPr lang="fr-CH" sz="1400" dirty="0"/>
              <a:t> manifold </a:t>
            </a:r>
            <a:r>
              <a:rPr lang="fr-CH" sz="1400" dirty="0" err="1"/>
              <a:t>then</a:t>
            </a:r>
            <a:r>
              <a:rPr lang="fr-CH" sz="1400" dirty="0"/>
              <a:t> </a:t>
            </a:r>
            <a:r>
              <a:rPr lang="fr-CH" sz="1400" dirty="0" err="1"/>
              <a:t>leaves</a:t>
            </a:r>
            <a:r>
              <a:rPr lang="fr-CH" sz="1400" dirty="0"/>
              <a:t> the </a:t>
            </a:r>
            <a:r>
              <a:rPr lang="fr-CH" sz="1400" dirty="0" err="1"/>
              <a:t>bounding</a:t>
            </a:r>
            <a:r>
              <a:rPr lang="fr-CH" sz="1400" dirty="0"/>
              <a:t> </a:t>
            </a:r>
            <a:r>
              <a:rPr lang="fr-CH" sz="1400" dirty="0" err="1"/>
              <a:t>region</a:t>
            </a:r>
            <a:r>
              <a:rPr lang="fr-CH" sz="1400" dirty="0"/>
              <a:t> </a:t>
            </a:r>
            <a:r>
              <a:rPr lang="fr-CH" sz="1400" dirty="0" err="1"/>
              <a:t>still</a:t>
            </a:r>
            <a:r>
              <a:rPr lang="fr-CH" sz="1400" dirty="0"/>
              <a:t> </a:t>
            </a:r>
            <a:r>
              <a:rPr lang="fr-CH" sz="1400" dirty="0" err="1"/>
              <a:t>being</a:t>
            </a:r>
            <a:r>
              <a:rPr lang="fr-CH" sz="1400" dirty="0"/>
              <a:t> in the </a:t>
            </a:r>
          </a:p>
          <a:p>
            <a:r>
              <a:rPr lang="fr-CH" sz="1400" dirty="0"/>
              <a:t>The standard </a:t>
            </a:r>
            <a:r>
              <a:rPr lang="fr-CH" sz="1400" dirty="0" err="1"/>
              <a:t>map</a:t>
            </a:r>
            <a:r>
              <a:rPr lang="fr-CH" sz="1400" dirty="0"/>
              <a:t> </a:t>
            </a:r>
            <a:r>
              <a:rPr lang="fr-CH" sz="1400" dirty="0" err="1"/>
              <a:t>preserves</a:t>
            </a:r>
            <a:r>
              <a:rPr lang="fr-CH" sz="1400" dirty="0"/>
              <a:t> the area </a:t>
            </a:r>
            <a:r>
              <a:rPr lang="fr-CH" sz="1400" dirty="0" err="1"/>
              <a:t>form</a:t>
            </a:r>
            <a:endParaRPr lang="fr-CH" sz="1400" dirty="0"/>
          </a:p>
          <a:p>
            <a:endParaRPr lang="fr-CH" sz="1400" dirty="0"/>
          </a:p>
          <a:p>
            <a:pPr marL="0" indent="0">
              <a:buNone/>
            </a:pPr>
            <a:r>
              <a:rPr lang="fr-CH" sz="1400" dirty="0"/>
              <a:t> </a:t>
            </a:r>
          </a:p>
          <a:p>
            <a:r>
              <a:rPr lang="fr-CH" sz="1400" dirty="0"/>
              <a:t>The </a:t>
            </a:r>
            <a:r>
              <a:rPr lang="fr-CH" sz="1400" dirty="0" err="1"/>
              <a:t>poincare</a:t>
            </a:r>
            <a:r>
              <a:rPr lang="fr-CH" sz="1400" dirty="0"/>
              <a:t> </a:t>
            </a:r>
            <a:r>
              <a:rPr lang="fr-CH" sz="1400" dirty="0" err="1"/>
              <a:t>map</a:t>
            </a:r>
            <a:r>
              <a:rPr lang="fr-CH" sz="1400" dirty="0"/>
              <a:t> </a:t>
            </a:r>
            <a:r>
              <a:rPr lang="fr-CH" sz="1400" dirty="0" err="1"/>
              <a:t>preserves</a:t>
            </a:r>
            <a:r>
              <a:rPr lang="fr-CH" sz="1400" dirty="0"/>
              <a:t> the flux </a:t>
            </a:r>
            <a:r>
              <a:rPr lang="fr-CH" sz="1400" dirty="0" err="1"/>
              <a:t>form</a:t>
            </a:r>
            <a:endParaRPr lang="fr-CH" sz="1400" dirty="0"/>
          </a:p>
          <a:p>
            <a:r>
              <a:rPr lang="fr-CH" sz="1400" dirty="0"/>
              <a:t>A </a:t>
            </a:r>
            <a:r>
              <a:rPr lang="fr-CH" sz="1400" dirty="0" err="1"/>
              <a:t>turnstile</a:t>
            </a:r>
            <a:r>
              <a:rPr lang="fr-CH" sz="1400" dirty="0"/>
              <a:t> </a:t>
            </a:r>
          </a:p>
          <a:p>
            <a:r>
              <a:rPr lang="fr-CH" sz="1400" dirty="0"/>
              <a:t>So how to </a:t>
            </a:r>
            <a:r>
              <a:rPr lang="fr-CH" sz="1400" dirty="0" err="1"/>
              <a:t>compute</a:t>
            </a:r>
            <a:r>
              <a:rPr lang="fr-CH" sz="1400" dirty="0"/>
              <a:t> </a:t>
            </a:r>
            <a:r>
              <a:rPr lang="fr-CH" sz="1400" dirty="0" err="1"/>
              <a:t>this</a:t>
            </a:r>
            <a:r>
              <a:rPr lang="fr-CH" sz="1400" dirty="0"/>
              <a:t> </a:t>
            </a:r>
            <a:r>
              <a:rPr lang="fr-CH" sz="1400" dirty="0" err="1"/>
              <a:t>turnstile</a:t>
            </a:r>
            <a:r>
              <a:rPr lang="fr-CH" sz="1400" dirty="0"/>
              <a:t> flux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911017"/>
          </a:xfrm>
        </p:spPr>
        <p:txBody>
          <a:bodyPr>
            <a:normAutofit/>
          </a:bodyPr>
          <a:lstStyle/>
          <a:p>
            <a:r>
              <a:rPr lang="fr-FR" dirty="0" err="1"/>
              <a:t>Turnstile</a:t>
            </a:r>
            <a:r>
              <a:rPr lang="fr-FR" dirty="0"/>
              <a:t> area - </a:t>
            </a:r>
            <a:r>
              <a:rPr lang="fr-FR" dirty="0" err="1"/>
              <a:t>leaving</a:t>
            </a:r>
            <a:r>
              <a:rPr lang="fr-FR" dirty="0"/>
              <a:t> and </a:t>
            </a:r>
            <a:r>
              <a:rPr lang="fr-FR" dirty="0" err="1"/>
              <a:t>entering</a:t>
            </a:r>
            <a:r>
              <a:rPr lang="fr-FR" dirty="0"/>
              <a:t> points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803ECB38-B9A1-3848-0005-0C5CA784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897132"/>
            <a:ext cx="3456000" cy="345600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809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Introducing a Toybox, Principles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101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.7086"/>
  <p:tag name="ORIGINALWIDTH" val="2532.433"/>
  <p:tag name="OUTPUTTYPE" val="PNG"/>
  <p:tag name="IGUANATEXVERSION" val="161"/>
  <p:tag name="LATEXADDIN" val="\documentclass{article}&#10;\usepackage{amsmath}&#10;\pagestyle{empty}&#10;\begin{document}&#10;&#10;\begin{align*}&#10;    \begin{pmatrix}&#10;        R\\&#10;        Z&#10;    \end{pmatrix} \mapsto \mathcal{P}(R,\,Z) = \int_{\phi_i}^{\phi_i+T}\begin{pmatrix}&#10;        \dot{\gamma}^R(s)\\&#10;        \dot{\gamma}^Z(s)&#10;    \end{pmatrix}\,ds + \begin{pmatrix}&#10;        R\\&#10;        Z&#10;    \end{pmatrix}&#10;\end{align*}&#10;&#10;\end{document}"/>
  <p:tag name="IGUANATEXSIZE" val="18"/>
  <p:tag name="IGUANATEXCURSOR" val="174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3603.3"/>
  <p:tag name="OUTPUTTYPE" val="PNG"/>
  <p:tag name="IGUANATEXVERSION" val="161"/>
  <p:tag name="LATEXADDIN" val="\documentclass{article}&#10;\usepackage{amsmath}&#10;\pagestyle{empty}&#10;\begin{document}&#10;&#10;\begin{align*}&#10;    \dot{\gamma}^i(\phi) = (\frac{dR}{d\phi},\,1,\,\frac{dZ}{d\phi}) = (\frac{dR}{dt}\frac{dt}{d\phi},\,1,\,\frac{dZ}{dt}\frac{dt}{d\phi}) = (B^R/B^\phi,\, 1,\,B^Z/B^\phi)&#10;\end{align*}&#10;&#10;\end{document}"/>
  <p:tag name="IGUANATEXSIZE" val="18"/>
  <p:tag name="IGUANATEXCURSOR" val="267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665.9167"/>
  <p:tag name="OUTPUTTYPE" val="PNG"/>
  <p:tag name="IGUANATEXVERSION" val="161"/>
  <p:tag name="LATEXADDIN" val="\documentclass{article}&#10;\usepackage{amsmath}&#10;\pagestyle{empty}&#10;\begin{document}&#10;&#10;\begin{align*}&#10;    \mathcal{P}^{k}(x^\star) = x^\star&#10;\end{align*}&#10;&#10;\end{document}"/>
  <p:tag name="IGUANATEXSIZE" val="18"/>
  <p:tag name="IGUANATEXCURSOR" val="114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0.1949"/>
  <p:tag name="ORIGINALWIDTH" val="1512.561"/>
  <p:tag name="OUTPUTTYPE" val="PNG"/>
  <p:tag name="IGUANATEXVERSION" val="161"/>
  <p:tag name="LATEXADDIN" val="\documentclass{article}&#10;\usepackage{amsmath}&#10;\usepackage{amssymb}&#10;\pagestyle{empty}&#10;\begin{document}&#10;&#10;\begin{align*}&#10;   p_{n+1} &amp;= p_{n} -\frac{K}{2\pi}\sin(2\pi\theta_n)\\&#10;   \theta_{n+1} &amp;\equiv \theta_{n} + p_{n+1} \pmod{1} &#10;\end{align*}&#10;&#10;\end{document}"/>
  <p:tag name="IGUANATEXSIZE" val="18"/>
  <p:tag name="IGUANATEXCURSOR" val="145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2226.472"/>
  <p:tag name="OUTPUTTYPE" val="PNG"/>
  <p:tag name="IGUANATEXVERSION" val="161"/>
  <p:tag name="LATEXADDIN" val="\documentclass{article}&#10;\usepackage{amsmath}&#10;\pagestyle{empty}&#10;\begin{document}&#10;&#10;\begin{align*}&#10;    A^\phi = \frac{\mu_0}{4\pi}\frac{4Ia}{\beta R}\left(\frac{(2-k^2)K(k^2)-2E(k^2)}{k^2}\right)&#10;\end{align*}&#10;&#10;\end{document}"/>
  <p:tag name="IGUANATEXSIZE" val="18"/>
  <p:tag name="IGUANATEXCURSOR" val="206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957.63"/>
  <p:tag name="OUTPUTTYPE" val="PNG"/>
  <p:tag name="IGUANATEXVERSION" val="161"/>
  <p:tag name="LATEXADDIN" val="\documentclass{article}&#10;\usepackage{amsmath}&#10;\usepackage{amssymb}&#10;\pagestyle{empty}&#10;\begin{document}&#10;&#10;\begin{align*}&#10;   A^i(\rho,\phi,\theta) = \sum\limits_{n\in\mathbb{N}}\sum\limits_{m\in\mathbb{N}} A^i(\rho)\cos(n\phi + \varphi_n)\cos(m\theta + \varphi_m)&#10;\end{align*}&#10;&#10;\end{document}"/>
  <p:tag name="IGUANATEXSIZE" val="18"/>
  <p:tag name="IGUANATEXCURSOR" val="258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9299"/>
  <p:tag name="ORIGINALWIDTH" val="1728.534"/>
  <p:tag name="OUTPUTTYPE" val="PNG"/>
  <p:tag name="IGUANATEXVERSION" val="161"/>
  <p:tag name="LATEXADDIN" val="\documentclass{article}&#10;\usepackage{amsmath}&#10;\usepackage{amssymb}&#10;\pagestyle{empty}&#10;\begin{document}&#10;&#10;\begin{enumerate}&#10;    \item $A^i(\rho) = \frac{1}{\sqrt{2\pi\sigma^2}}\exp\left(\frac{-(\rho-\mu)^2}{2\sigma^2}\right)$&#10;    &#10;    \item $A^i(\rho) = \frac{\sqrt{2}}{\sqrt{\pi}}\frac{\rho^2}{\sigma^3}\exp\left(\frac{-\rho^2}{2\sigma^2}\right)$&#10;\end{enumerate}&#10;&#10;\end{document}"/>
  <p:tag name="IGUANATEXSIZE" val="18"/>
  <p:tag name="IGUANATEXCURSOR" val="343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0.345"/>
  <p:tag name="OUTPUTTYPE" val="PNG"/>
  <p:tag name="IGUANATEXVERSION" val="161"/>
  <p:tag name="LATEXADDIN" val="\documentclass{article}&#10;\usepackage{amsmath}&#10;\usepackage{amssymb}&#10;\pagestyle{empty}&#10;\begin{document}&#10;&#10;\begin{align*}&#10;   m/n = 6/1,\, 12/2,\, 18/3&#10;\end{align*}&#10;&#10;\end{document}"/>
  <p:tag name="IGUANATEXSIZE" val="16"/>
  <p:tag name="IGUANATEXCURSOR" val="133"/>
  <p:tag name="TRANSPARENCY" val="True"/>
  <p:tag name="LATEXENGINEID" val="0"/>
  <p:tag name="TEMPFOLDER" val="C:\Users\Ludovic\AppData\Roaming\Microsoft\AddIns\IguanaTex_t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0</TotalTime>
  <Words>1015</Words>
  <Application>Microsoft Office PowerPoint</Application>
  <PresentationFormat>On-screen Show (16:9)</PresentationFormat>
  <Paragraphs>223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Franklin Gothic Demi Cond</vt:lpstr>
      <vt:lpstr>Wingdings</vt:lpstr>
      <vt:lpstr>Thème Office</vt:lpstr>
      <vt:lpstr>Using Meiss’s action principle to quantify stochasticity in the stellarator edge</vt:lpstr>
      <vt:lpstr>Heat exhaust in stellarators</vt:lpstr>
      <vt:lpstr>Link between the Stochasticity and NRD</vt:lpstr>
      <vt:lpstr>W7X</vt:lpstr>
      <vt:lpstr>Definition of the Poincare map</vt:lpstr>
      <vt:lpstr>How the fixed points of P relate to the magnetic Islands</vt:lpstr>
      <vt:lpstr>Separatrix of an island indicates Chaos by its brokeness</vt:lpstr>
      <vt:lpstr>Turnstile area - leaving and entering points</vt:lpstr>
      <vt:lpstr>Introducing a Toybox, Principles</vt:lpstr>
      <vt:lpstr>Toybox, Toy Tokamak equilibrium</vt:lpstr>
      <vt:lpstr>Perturbations </vt:lpstr>
      <vt:lpstr>The Toytok - perturbed</vt:lpstr>
      <vt:lpstr>Stable and unstable manifolds</vt:lpstr>
      <vt:lpstr>Finding the manifolds</vt:lpstr>
      <vt:lpstr>Finding them in W7X</vt:lpstr>
      <vt:lpstr>Meiss’ action principle for the standard map</vt:lpstr>
      <vt:lpstr>Homo/Hetero-clinic points - Algorithm to find them</vt:lpstr>
      <vt:lpstr>W7X</vt:lpstr>
      <vt:lpstr>Calculating the turnstile area in the case of the magnetic flow</vt:lpstr>
      <vt:lpstr>Toytok - Verification</vt:lpstr>
      <vt:lpstr>Calculation of the turnstile area for  W7X-GYM00-1750</vt:lpstr>
      <vt:lpstr>Stellarator optimization</vt:lpstr>
      <vt:lpstr>LHD</vt:lpstr>
      <vt:lpstr>Quasr configurations</vt:lpstr>
      <vt:lpstr>Wrapping things up</vt:lpstr>
      <vt:lpstr>Action principle in detail for exact maps</vt:lpstr>
      <vt:lpstr>Flux form and the flux conservation</vt:lpstr>
      <vt:lpstr>Link between the flow map determinant and the divergence free field</vt:lpstr>
      <vt:lpstr>Standard Map</vt:lpstr>
      <vt:lpstr>Symplectic maps</vt:lpstr>
      <vt:lpstr>Floer Homology</vt:lpstr>
      <vt:lpstr>Alternating hyperbolic fixed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ludovic rais</cp:lastModifiedBy>
  <cp:revision>315</cp:revision>
  <cp:lastPrinted>2019-06-19T13:21:30Z</cp:lastPrinted>
  <dcterms:created xsi:type="dcterms:W3CDTF">2019-04-02T06:24:35Z</dcterms:created>
  <dcterms:modified xsi:type="dcterms:W3CDTF">2024-06-08T15:10:37Z</dcterms:modified>
</cp:coreProperties>
</file>